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30346650" cy="428752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B00"/>
    <a:srgbClr val="F0EFEB"/>
    <a:srgbClr val="1A578E"/>
    <a:srgbClr val="F4951F"/>
    <a:srgbClr val="FF9C20"/>
    <a:srgbClr val="FE8636"/>
    <a:srgbClr val="F07F33"/>
    <a:srgbClr val="E8E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9556"/>
    <p:restoredTop sz="94651"/>
  </p:normalViewPr>
  <p:slideViewPr>
    <p:cSldViewPr snapToGrid="0" snapToObjects="1">
      <p:cViewPr varScale="1">
        <p:scale>
          <a:sx n="18" d="100"/>
          <a:sy n="18" d="100"/>
        </p:scale>
        <p:origin x="37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2A167-674A-2544-9578-C5916081E459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14563" y="1241425"/>
            <a:ext cx="23685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F8499-D168-EA4C-93CE-841BFF72B4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78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1pPr>
    <a:lvl2pPr marL="1756468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2pPr>
    <a:lvl3pPr marL="3512936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3pPr>
    <a:lvl4pPr marL="5269404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4pPr>
    <a:lvl5pPr marL="7025871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5pPr>
    <a:lvl6pPr marL="8782340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6pPr>
    <a:lvl7pPr marL="10538808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7pPr>
    <a:lvl8pPr marL="12295274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8pPr>
    <a:lvl9pPr marL="14051743" algn="l" defTabSz="3512936" rtl="0" eaLnBrk="1" latinLnBrk="0" hangingPunct="1">
      <a:defRPr sz="461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5999" y="7016847"/>
            <a:ext cx="25794653" cy="14926921"/>
          </a:xfrm>
        </p:spPr>
        <p:txBody>
          <a:bodyPr anchor="b"/>
          <a:lstStyle>
            <a:lvl1pPr algn="ctr">
              <a:defRPr sz="19913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3331" y="22519408"/>
            <a:ext cx="22759988" cy="10351579"/>
          </a:xfrm>
        </p:spPr>
        <p:txBody>
          <a:bodyPr/>
          <a:lstStyle>
            <a:lvl1pPr marL="0" indent="0" algn="ctr">
              <a:buNone/>
              <a:defRPr sz="7965"/>
            </a:lvl1pPr>
            <a:lvl2pPr marL="1517355" indent="0" algn="ctr">
              <a:buNone/>
              <a:defRPr sz="6638"/>
            </a:lvl2pPr>
            <a:lvl3pPr marL="3034711" indent="0" algn="ctr">
              <a:buNone/>
              <a:defRPr sz="5974"/>
            </a:lvl3pPr>
            <a:lvl4pPr marL="4552066" indent="0" algn="ctr">
              <a:buNone/>
              <a:defRPr sz="5310"/>
            </a:lvl4pPr>
            <a:lvl5pPr marL="6069421" indent="0" algn="ctr">
              <a:buNone/>
              <a:defRPr sz="5310"/>
            </a:lvl5pPr>
            <a:lvl6pPr marL="7586777" indent="0" algn="ctr">
              <a:buNone/>
              <a:defRPr sz="5310"/>
            </a:lvl6pPr>
            <a:lvl7pPr marL="9104132" indent="0" algn="ctr">
              <a:buNone/>
              <a:defRPr sz="5310"/>
            </a:lvl7pPr>
            <a:lvl8pPr marL="10621488" indent="0" algn="ctr">
              <a:buNone/>
              <a:defRPr sz="5310"/>
            </a:lvl8pPr>
            <a:lvl9pPr marL="12138843" indent="0" algn="ctr">
              <a:buNone/>
              <a:defRPr sz="531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18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197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716823" y="2282707"/>
            <a:ext cx="6543496" cy="3633475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6334" y="2282707"/>
            <a:ext cx="19251156" cy="363347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33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66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528" y="10689038"/>
            <a:ext cx="26173986" cy="17834889"/>
          </a:xfrm>
        </p:spPr>
        <p:txBody>
          <a:bodyPr anchor="b"/>
          <a:lstStyle>
            <a:lvl1pPr>
              <a:defRPr sz="19913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0528" y="28692652"/>
            <a:ext cx="26173986" cy="9378947"/>
          </a:xfrm>
        </p:spPr>
        <p:txBody>
          <a:bodyPr/>
          <a:lstStyle>
            <a:lvl1pPr marL="0" indent="0">
              <a:buNone/>
              <a:defRPr sz="7965">
                <a:solidFill>
                  <a:schemeClr val="tx1"/>
                </a:solidFill>
              </a:defRPr>
            </a:lvl1pPr>
            <a:lvl2pPr marL="1517355" indent="0">
              <a:buNone/>
              <a:defRPr sz="6638">
                <a:solidFill>
                  <a:schemeClr val="tx1">
                    <a:tint val="75000"/>
                  </a:schemeClr>
                </a:solidFill>
              </a:defRPr>
            </a:lvl2pPr>
            <a:lvl3pPr marL="3034711" indent="0">
              <a:buNone/>
              <a:defRPr sz="5974">
                <a:solidFill>
                  <a:schemeClr val="tx1">
                    <a:tint val="75000"/>
                  </a:schemeClr>
                </a:solidFill>
              </a:defRPr>
            </a:lvl3pPr>
            <a:lvl4pPr marL="4552066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4pPr>
            <a:lvl5pPr marL="6069421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5pPr>
            <a:lvl6pPr marL="7586777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6pPr>
            <a:lvl7pPr marL="9104132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7pPr>
            <a:lvl8pPr marL="10621488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8pPr>
            <a:lvl9pPr marL="12138843" indent="0">
              <a:buNone/>
              <a:defRPr sz="53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41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6332" y="11413537"/>
            <a:ext cx="12897326" cy="2720392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62992" y="11413537"/>
            <a:ext cx="12897326" cy="2720392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26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285" y="2282717"/>
            <a:ext cx="26173986" cy="828722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0288" y="10510382"/>
            <a:ext cx="12838053" cy="5150976"/>
          </a:xfrm>
        </p:spPr>
        <p:txBody>
          <a:bodyPr anchor="b"/>
          <a:lstStyle>
            <a:lvl1pPr marL="0" indent="0">
              <a:buNone/>
              <a:defRPr sz="7965" b="1"/>
            </a:lvl1pPr>
            <a:lvl2pPr marL="1517355" indent="0">
              <a:buNone/>
              <a:defRPr sz="6638" b="1"/>
            </a:lvl2pPr>
            <a:lvl3pPr marL="3034711" indent="0">
              <a:buNone/>
              <a:defRPr sz="5974" b="1"/>
            </a:lvl3pPr>
            <a:lvl4pPr marL="4552066" indent="0">
              <a:buNone/>
              <a:defRPr sz="5310" b="1"/>
            </a:lvl4pPr>
            <a:lvl5pPr marL="6069421" indent="0">
              <a:buNone/>
              <a:defRPr sz="5310" b="1"/>
            </a:lvl5pPr>
            <a:lvl6pPr marL="7586777" indent="0">
              <a:buNone/>
              <a:defRPr sz="5310" b="1"/>
            </a:lvl6pPr>
            <a:lvl7pPr marL="9104132" indent="0">
              <a:buNone/>
              <a:defRPr sz="5310" b="1"/>
            </a:lvl7pPr>
            <a:lvl8pPr marL="10621488" indent="0">
              <a:buNone/>
              <a:defRPr sz="5310" b="1"/>
            </a:lvl8pPr>
            <a:lvl9pPr marL="12138843" indent="0">
              <a:buNone/>
              <a:defRPr sz="531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90288" y="15661358"/>
            <a:ext cx="12838053" cy="230354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62993" y="10510382"/>
            <a:ext cx="12901279" cy="5150976"/>
          </a:xfrm>
        </p:spPr>
        <p:txBody>
          <a:bodyPr anchor="b"/>
          <a:lstStyle>
            <a:lvl1pPr marL="0" indent="0">
              <a:buNone/>
              <a:defRPr sz="7965" b="1"/>
            </a:lvl1pPr>
            <a:lvl2pPr marL="1517355" indent="0">
              <a:buNone/>
              <a:defRPr sz="6638" b="1"/>
            </a:lvl2pPr>
            <a:lvl3pPr marL="3034711" indent="0">
              <a:buNone/>
              <a:defRPr sz="5974" b="1"/>
            </a:lvl3pPr>
            <a:lvl4pPr marL="4552066" indent="0">
              <a:buNone/>
              <a:defRPr sz="5310" b="1"/>
            </a:lvl4pPr>
            <a:lvl5pPr marL="6069421" indent="0">
              <a:buNone/>
              <a:defRPr sz="5310" b="1"/>
            </a:lvl5pPr>
            <a:lvl6pPr marL="7586777" indent="0">
              <a:buNone/>
              <a:defRPr sz="5310" b="1"/>
            </a:lvl6pPr>
            <a:lvl7pPr marL="9104132" indent="0">
              <a:buNone/>
              <a:defRPr sz="5310" b="1"/>
            </a:lvl7pPr>
            <a:lvl8pPr marL="10621488" indent="0">
              <a:buNone/>
              <a:defRPr sz="5310" b="1"/>
            </a:lvl8pPr>
            <a:lvl9pPr marL="12138843" indent="0">
              <a:buNone/>
              <a:defRPr sz="531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62993" y="15661358"/>
            <a:ext cx="12901279" cy="230354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112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421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98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285" y="2858347"/>
            <a:ext cx="9787584" cy="10004213"/>
          </a:xfrm>
        </p:spPr>
        <p:txBody>
          <a:bodyPr anchor="b"/>
          <a:lstStyle>
            <a:lvl1pPr>
              <a:defRPr sz="1062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01279" y="6173244"/>
            <a:ext cx="15362992" cy="30469181"/>
          </a:xfrm>
        </p:spPr>
        <p:txBody>
          <a:bodyPr/>
          <a:lstStyle>
            <a:lvl1pPr>
              <a:defRPr sz="10620"/>
            </a:lvl1pPr>
            <a:lvl2pPr>
              <a:defRPr sz="9293"/>
            </a:lvl2pPr>
            <a:lvl3pPr>
              <a:defRPr sz="7965"/>
            </a:lvl3pPr>
            <a:lvl4pPr>
              <a:defRPr sz="6638"/>
            </a:lvl4pPr>
            <a:lvl5pPr>
              <a:defRPr sz="6638"/>
            </a:lvl5pPr>
            <a:lvl6pPr>
              <a:defRPr sz="6638"/>
            </a:lvl6pPr>
            <a:lvl7pPr>
              <a:defRPr sz="6638"/>
            </a:lvl7pPr>
            <a:lvl8pPr>
              <a:defRPr sz="6638"/>
            </a:lvl8pPr>
            <a:lvl9pPr>
              <a:defRPr sz="6638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0285" y="12862560"/>
            <a:ext cx="9787584" cy="23829483"/>
          </a:xfrm>
        </p:spPr>
        <p:txBody>
          <a:bodyPr/>
          <a:lstStyle>
            <a:lvl1pPr marL="0" indent="0">
              <a:buNone/>
              <a:defRPr sz="5310"/>
            </a:lvl1pPr>
            <a:lvl2pPr marL="1517355" indent="0">
              <a:buNone/>
              <a:defRPr sz="4646"/>
            </a:lvl2pPr>
            <a:lvl3pPr marL="3034711" indent="0">
              <a:buNone/>
              <a:defRPr sz="3983"/>
            </a:lvl3pPr>
            <a:lvl4pPr marL="4552066" indent="0">
              <a:buNone/>
              <a:defRPr sz="3319"/>
            </a:lvl4pPr>
            <a:lvl5pPr marL="6069421" indent="0">
              <a:buNone/>
              <a:defRPr sz="3319"/>
            </a:lvl5pPr>
            <a:lvl6pPr marL="7586777" indent="0">
              <a:buNone/>
              <a:defRPr sz="3319"/>
            </a:lvl6pPr>
            <a:lvl7pPr marL="9104132" indent="0">
              <a:buNone/>
              <a:defRPr sz="3319"/>
            </a:lvl7pPr>
            <a:lvl8pPr marL="10621488" indent="0">
              <a:buNone/>
              <a:defRPr sz="3319"/>
            </a:lvl8pPr>
            <a:lvl9pPr marL="12138843" indent="0">
              <a:buNone/>
              <a:defRPr sz="331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87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0285" y="2858347"/>
            <a:ext cx="9787584" cy="10004213"/>
          </a:xfrm>
        </p:spPr>
        <p:txBody>
          <a:bodyPr anchor="b"/>
          <a:lstStyle>
            <a:lvl1pPr>
              <a:defRPr sz="1062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901279" y="6173244"/>
            <a:ext cx="15362992" cy="30469181"/>
          </a:xfrm>
        </p:spPr>
        <p:txBody>
          <a:bodyPr anchor="t"/>
          <a:lstStyle>
            <a:lvl1pPr marL="0" indent="0">
              <a:buNone/>
              <a:defRPr sz="10620"/>
            </a:lvl1pPr>
            <a:lvl2pPr marL="1517355" indent="0">
              <a:buNone/>
              <a:defRPr sz="9293"/>
            </a:lvl2pPr>
            <a:lvl3pPr marL="3034711" indent="0">
              <a:buNone/>
              <a:defRPr sz="7965"/>
            </a:lvl3pPr>
            <a:lvl4pPr marL="4552066" indent="0">
              <a:buNone/>
              <a:defRPr sz="6638"/>
            </a:lvl4pPr>
            <a:lvl5pPr marL="6069421" indent="0">
              <a:buNone/>
              <a:defRPr sz="6638"/>
            </a:lvl5pPr>
            <a:lvl6pPr marL="7586777" indent="0">
              <a:buNone/>
              <a:defRPr sz="6638"/>
            </a:lvl6pPr>
            <a:lvl7pPr marL="9104132" indent="0">
              <a:buNone/>
              <a:defRPr sz="6638"/>
            </a:lvl7pPr>
            <a:lvl8pPr marL="10621488" indent="0">
              <a:buNone/>
              <a:defRPr sz="6638"/>
            </a:lvl8pPr>
            <a:lvl9pPr marL="12138843" indent="0">
              <a:buNone/>
              <a:defRPr sz="6638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0285" y="12862560"/>
            <a:ext cx="9787584" cy="23829483"/>
          </a:xfrm>
        </p:spPr>
        <p:txBody>
          <a:bodyPr/>
          <a:lstStyle>
            <a:lvl1pPr marL="0" indent="0">
              <a:buNone/>
              <a:defRPr sz="5310"/>
            </a:lvl1pPr>
            <a:lvl2pPr marL="1517355" indent="0">
              <a:buNone/>
              <a:defRPr sz="4646"/>
            </a:lvl2pPr>
            <a:lvl3pPr marL="3034711" indent="0">
              <a:buNone/>
              <a:defRPr sz="3983"/>
            </a:lvl3pPr>
            <a:lvl4pPr marL="4552066" indent="0">
              <a:buNone/>
              <a:defRPr sz="3319"/>
            </a:lvl4pPr>
            <a:lvl5pPr marL="6069421" indent="0">
              <a:buNone/>
              <a:defRPr sz="3319"/>
            </a:lvl5pPr>
            <a:lvl6pPr marL="7586777" indent="0">
              <a:buNone/>
              <a:defRPr sz="3319"/>
            </a:lvl6pPr>
            <a:lvl7pPr marL="9104132" indent="0">
              <a:buNone/>
              <a:defRPr sz="3319"/>
            </a:lvl7pPr>
            <a:lvl8pPr marL="10621488" indent="0">
              <a:buNone/>
              <a:defRPr sz="3319"/>
            </a:lvl8pPr>
            <a:lvl9pPr marL="12138843" indent="0">
              <a:buNone/>
              <a:defRPr sz="331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12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6332" y="2282717"/>
            <a:ext cx="26173986" cy="8287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6332" y="11413537"/>
            <a:ext cx="26173986" cy="27203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6332" y="39738968"/>
            <a:ext cx="6827996" cy="2282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B0897-7F72-7B40-9BAA-E212CF078660}" type="datetimeFigureOut">
              <a:rPr lang="de-DE" smtClean="0"/>
              <a:t>13.07.2021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52328" y="39738968"/>
            <a:ext cx="10241994" cy="2282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432322" y="39738968"/>
            <a:ext cx="6827996" cy="22827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50740-9D52-6E48-9511-5A793CEB6B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51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34711" rtl="0" eaLnBrk="1" latinLnBrk="0" hangingPunct="1">
        <a:lnSpc>
          <a:spcPct val="90000"/>
        </a:lnSpc>
        <a:spcBef>
          <a:spcPct val="0"/>
        </a:spcBef>
        <a:buNone/>
        <a:defRPr sz="146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8678" indent="-758678" algn="l" defTabSz="3034711" rtl="0" eaLnBrk="1" latinLnBrk="0" hangingPunct="1">
        <a:lnSpc>
          <a:spcPct val="90000"/>
        </a:lnSpc>
        <a:spcBef>
          <a:spcPts val="3319"/>
        </a:spcBef>
        <a:buFont typeface="Arial" panose="020B0604020202020204" pitchFamily="34" charset="0"/>
        <a:buChar char="•"/>
        <a:defRPr sz="9293" kern="1200">
          <a:solidFill>
            <a:schemeClr val="tx1"/>
          </a:solidFill>
          <a:latin typeface="+mn-lt"/>
          <a:ea typeface="+mn-ea"/>
          <a:cs typeface="+mn-cs"/>
        </a:defRPr>
      </a:lvl1pPr>
      <a:lvl2pPr marL="2276033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7965" kern="1200">
          <a:solidFill>
            <a:schemeClr val="tx1"/>
          </a:solidFill>
          <a:latin typeface="+mn-lt"/>
          <a:ea typeface="+mn-ea"/>
          <a:cs typeface="+mn-cs"/>
        </a:defRPr>
      </a:lvl2pPr>
      <a:lvl3pPr marL="3793388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6638" kern="1200">
          <a:solidFill>
            <a:schemeClr val="tx1"/>
          </a:solidFill>
          <a:latin typeface="+mn-lt"/>
          <a:ea typeface="+mn-ea"/>
          <a:cs typeface="+mn-cs"/>
        </a:defRPr>
      </a:lvl3pPr>
      <a:lvl4pPr marL="5310744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4pPr>
      <a:lvl5pPr marL="6828099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5pPr>
      <a:lvl6pPr marL="8345454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6pPr>
      <a:lvl7pPr marL="9862810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7pPr>
      <a:lvl8pPr marL="11380165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8pPr>
      <a:lvl9pPr marL="12897521" indent="-758678" algn="l" defTabSz="3034711" rtl="0" eaLnBrk="1" latinLnBrk="0" hangingPunct="1">
        <a:lnSpc>
          <a:spcPct val="90000"/>
        </a:lnSpc>
        <a:spcBef>
          <a:spcPts val="1659"/>
        </a:spcBef>
        <a:buFont typeface="Arial" panose="020B0604020202020204" pitchFamily="34" charset="0"/>
        <a:buChar char="•"/>
        <a:defRPr sz="5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1pPr>
      <a:lvl2pPr marL="1517355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2pPr>
      <a:lvl3pPr marL="3034711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3pPr>
      <a:lvl4pPr marL="4552066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4pPr>
      <a:lvl5pPr marL="6069421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5pPr>
      <a:lvl6pPr marL="7586777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6pPr>
      <a:lvl7pPr marL="9104132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7pPr>
      <a:lvl8pPr marL="10621488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8pPr>
      <a:lvl9pPr marL="12138843" algn="l" defTabSz="3034711" rtl="0" eaLnBrk="1" latinLnBrk="0" hangingPunct="1">
        <a:defRPr sz="597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chseck 8"/>
          <p:cNvSpPr/>
          <p:nvPr/>
        </p:nvSpPr>
        <p:spPr>
          <a:xfrm rot="16200000">
            <a:off x="14090593" y="-3313810"/>
            <a:ext cx="10281324" cy="9737270"/>
          </a:xfrm>
          <a:prstGeom prst="hexagon">
            <a:avLst>
              <a:gd name="adj" fmla="val 23824"/>
              <a:gd name="vf" fmla="val 115470"/>
            </a:avLst>
          </a:prstGeom>
          <a:blipFill dpi="0" rotWithShape="0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 dirty="0"/>
          </a:p>
        </p:txBody>
      </p:sp>
      <p:sp>
        <p:nvSpPr>
          <p:cNvPr id="18" name="Sechseck 17"/>
          <p:cNvSpPr/>
          <p:nvPr/>
        </p:nvSpPr>
        <p:spPr>
          <a:xfrm rot="16200000">
            <a:off x="14090593" y="-3318047"/>
            <a:ext cx="10281324" cy="9737270"/>
          </a:xfrm>
          <a:prstGeom prst="hexagon">
            <a:avLst>
              <a:gd name="adj" fmla="val 23824"/>
              <a:gd name="vf" fmla="val 115470"/>
            </a:avLst>
          </a:prstGeom>
          <a:solidFill>
            <a:srgbClr val="FFAB0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 dirty="0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19313" r="24103" b="4827"/>
          <a:stretch/>
        </p:blipFill>
        <p:spPr>
          <a:xfrm>
            <a:off x="0" y="6989566"/>
            <a:ext cx="30381677" cy="3284073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42" y="1157633"/>
            <a:ext cx="5662905" cy="201925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522205" y="4976599"/>
            <a:ext cx="2661068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Jens Steiger1, Dominik Kramer2, Steven T. Boles1, Reiner Mö</a:t>
            </a:r>
            <a:r>
              <a:rPr lang="de-DE" sz="2900" dirty="0" smtClean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nig1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/>
            </a:r>
            <a:b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</a:b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1 Institute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for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Applied Materials IAM, Karlsruhe, Germany</a:t>
            </a:r>
            <a:b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</a:b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2 Helmholtz Institute Ulm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for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Electrochemical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</a:t>
            </a:r>
            <a:r>
              <a:rPr lang="de-DE" sz="2900" dirty="0" err="1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Energy</a:t>
            </a:r>
            <a:r>
              <a:rPr lang="de-DE" sz="2900" dirty="0">
                <a:solidFill>
                  <a:schemeClr val="bg1">
                    <a:lumMod val="75000"/>
                  </a:schemeClr>
                </a:solidFill>
                <a:latin typeface="OpenSans" charset="0"/>
              </a:rPr>
              <a:t> Storage (HIU), Ulm, Germany </a:t>
            </a:r>
            <a:endParaRPr lang="de-DE" sz="2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Sechseck 11"/>
          <p:cNvSpPr/>
          <p:nvPr/>
        </p:nvSpPr>
        <p:spPr>
          <a:xfrm rot="16200000">
            <a:off x="24095312" y="-3022179"/>
            <a:ext cx="10262658" cy="9201170"/>
          </a:xfrm>
          <a:prstGeom prst="hexagon">
            <a:avLst/>
          </a:prstGeom>
          <a:solidFill>
            <a:srgbClr val="E8E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20" name="Abgerundetes Rechteck 19"/>
          <p:cNvSpPr/>
          <p:nvPr/>
        </p:nvSpPr>
        <p:spPr>
          <a:xfrm>
            <a:off x="1522205" y="7957066"/>
            <a:ext cx="12136914" cy="7573392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22" name="Abgerundetes Rechteck 21"/>
          <p:cNvSpPr/>
          <p:nvPr/>
        </p:nvSpPr>
        <p:spPr>
          <a:xfrm>
            <a:off x="1522205" y="16119692"/>
            <a:ext cx="12136914" cy="3045355"/>
          </a:xfrm>
          <a:prstGeom prst="roundRect">
            <a:avLst/>
          </a:prstGeom>
          <a:solidFill>
            <a:srgbClr val="1A57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26" name="Textfeld 25"/>
          <p:cNvSpPr txBox="1"/>
          <p:nvPr/>
        </p:nvSpPr>
        <p:spPr>
          <a:xfrm>
            <a:off x="2043585" y="8362400"/>
            <a:ext cx="10514069" cy="6848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MOTIVATION AND </a:t>
            </a:r>
            <a:r>
              <a:rPr lang="de-DE" sz="3200" b="1" dirty="0" smtClean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AIM</a:t>
            </a:r>
            <a:r>
              <a:rPr lang="de-DE" sz="3205" b="1" dirty="0" smtClean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/>
            </a:r>
            <a:br>
              <a:rPr lang="de-DE" sz="3205" b="1" dirty="0" smtClean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endParaRPr lang="de-DE" sz="1500" dirty="0">
              <a:solidFill>
                <a:srgbClr val="1A578E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Lithium </a:t>
            </a:r>
            <a:r>
              <a:rPr lang="de-DE" sz="3200" dirty="0" err="1"/>
              <a:t>plating</a:t>
            </a:r>
            <a:r>
              <a:rPr lang="de-DE" sz="3200" dirty="0"/>
              <a:t> </a:t>
            </a:r>
            <a:r>
              <a:rPr lang="de-DE" sz="3200" dirty="0" err="1"/>
              <a:t>can</a:t>
            </a:r>
            <a:r>
              <a:rPr lang="de-DE" sz="3200" dirty="0"/>
              <a:t> happen in all </a:t>
            </a:r>
            <a:r>
              <a:rPr lang="de-DE" sz="3200" dirty="0" err="1" smtClean="0"/>
              <a:t>lithium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ion</a:t>
            </a:r>
            <a:r>
              <a:rPr lang="de-DE" sz="3200" dirty="0" smtClean="0"/>
              <a:t> </a:t>
            </a:r>
            <a:r>
              <a:rPr lang="de-DE" sz="3200" dirty="0" err="1" smtClean="0"/>
              <a:t>batteries</a:t>
            </a:r>
            <a:r>
              <a:rPr lang="de-DE" sz="3200" dirty="0" smtClean="0"/>
              <a:t> </a:t>
            </a:r>
            <a:r>
              <a:rPr lang="de-DE" sz="3200" dirty="0" err="1"/>
              <a:t>for</a:t>
            </a:r>
            <a:r>
              <a:rPr lang="de-DE" sz="3200" dirty="0"/>
              <a:t> high </a:t>
            </a:r>
            <a:r>
              <a:rPr lang="de-DE" sz="3200" dirty="0" err="1"/>
              <a:t>charging</a:t>
            </a:r>
            <a:r>
              <a:rPr lang="de-DE" sz="3200" dirty="0"/>
              <a:t> </a:t>
            </a:r>
            <a:r>
              <a:rPr lang="de-DE" sz="3200" dirty="0" err="1"/>
              <a:t>rates</a:t>
            </a:r>
            <a:r>
              <a:rPr lang="de-DE" sz="3200" dirty="0" smtClean="0"/>
              <a:t>,</a:t>
            </a:r>
            <a:br>
              <a:rPr lang="de-DE" sz="3200" dirty="0" smtClean="0"/>
            </a:br>
            <a:r>
              <a:rPr lang="de-DE" sz="3200" dirty="0" err="1" smtClean="0"/>
              <a:t>especially</a:t>
            </a:r>
            <a:r>
              <a:rPr lang="de-DE" sz="3200" dirty="0" smtClean="0"/>
              <a:t> at </a:t>
            </a:r>
            <a:r>
              <a:rPr lang="de-DE" sz="3200" dirty="0" err="1"/>
              <a:t>low</a:t>
            </a:r>
            <a:r>
              <a:rPr lang="de-DE" sz="3200" dirty="0"/>
              <a:t> </a:t>
            </a:r>
            <a:r>
              <a:rPr lang="de-DE" sz="3200" dirty="0" err="1"/>
              <a:t>Temperatures</a:t>
            </a:r>
            <a:r>
              <a:rPr lang="de-DE" sz="3200" dirty="0"/>
              <a:t> 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Dendritic</a:t>
            </a:r>
            <a:r>
              <a:rPr lang="de-DE" sz="3200" dirty="0"/>
              <a:t> </a:t>
            </a:r>
            <a:r>
              <a:rPr lang="de-DE" sz="3200" dirty="0" err="1"/>
              <a:t>or</a:t>
            </a:r>
            <a:r>
              <a:rPr lang="de-DE" sz="3200" dirty="0"/>
              <a:t> </a:t>
            </a:r>
            <a:r>
              <a:rPr lang="de-DE" sz="3200" dirty="0" err="1"/>
              <a:t>needle</a:t>
            </a:r>
            <a:r>
              <a:rPr lang="de-DE" sz="3200" dirty="0"/>
              <a:t>-like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can</a:t>
            </a:r>
            <a:r>
              <a:rPr lang="de-DE" sz="3200" dirty="0"/>
              <a:t>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cause</a:t>
            </a:r>
            <a:r>
              <a:rPr lang="de-DE" sz="3200" dirty="0" smtClean="0"/>
              <a:t> </a:t>
            </a:r>
            <a:r>
              <a:rPr lang="de-DE" sz="3200" dirty="0" err="1" smtClean="0"/>
              <a:t>short</a:t>
            </a:r>
            <a:r>
              <a:rPr lang="de-DE" sz="3200" dirty="0" smtClean="0"/>
              <a:t> </a:t>
            </a:r>
            <a:r>
              <a:rPr lang="de-DE" sz="3200" dirty="0" err="1"/>
              <a:t>circuits</a:t>
            </a:r>
            <a:r>
              <a:rPr lang="de-DE" sz="3200" dirty="0"/>
              <a:t>: </a:t>
            </a:r>
            <a:r>
              <a:rPr lang="de-DE" sz="3200" dirty="0" err="1"/>
              <a:t>safety</a:t>
            </a:r>
            <a:r>
              <a:rPr lang="de-DE" sz="3200" dirty="0"/>
              <a:t> </a:t>
            </a:r>
            <a:r>
              <a:rPr lang="de-DE" sz="3200" dirty="0" err="1"/>
              <a:t>problem</a:t>
            </a:r>
            <a:r>
              <a:rPr lang="de-DE" sz="3200" dirty="0"/>
              <a:t>! 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 smtClean="0"/>
              <a:t>If</a:t>
            </a:r>
            <a:r>
              <a:rPr lang="de-DE" sz="3200" dirty="0" smtClean="0"/>
              <a:t> </a:t>
            </a:r>
            <a:r>
              <a:rPr lang="de-DE" sz="3200" dirty="0" err="1"/>
              <a:t>controlled</a:t>
            </a:r>
            <a:r>
              <a:rPr lang="de-DE" sz="3200" dirty="0"/>
              <a:t> </a:t>
            </a:r>
            <a:r>
              <a:rPr lang="de-DE" sz="3200" dirty="0" err="1"/>
              <a:t>plating</a:t>
            </a:r>
            <a:r>
              <a:rPr lang="de-DE" sz="3200" dirty="0"/>
              <a:t> </a:t>
            </a:r>
            <a:r>
              <a:rPr lang="de-DE" sz="3200" dirty="0" err="1"/>
              <a:t>could</a:t>
            </a:r>
            <a:r>
              <a:rPr lang="de-DE" sz="3200" dirty="0"/>
              <a:t> </a:t>
            </a:r>
            <a:r>
              <a:rPr lang="de-DE" sz="3200" dirty="0" err="1"/>
              <a:t>be</a:t>
            </a:r>
            <a:r>
              <a:rPr lang="de-DE" sz="3200" dirty="0"/>
              <a:t> </a:t>
            </a:r>
            <a:r>
              <a:rPr lang="de-DE" sz="3200" dirty="0" err="1"/>
              <a:t>achieved</a:t>
            </a:r>
            <a:r>
              <a:rPr lang="de-DE" sz="3200" dirty="0"/>
              <a:t>: </a:t>
            </a:r>
            <a:r>
              <a:rPr lang="de-DE" sz="3200" dirty="0" err="1"/>
              <a:t>lithium</a:t>
            </a:r>
            <a:r>
              <a:rPr lang="de-DE" sz="3200" dirty="0"/>
              <a:t> </a:t>
            </a:r>
            <a:r>
              <a:rPr lang="de-DE" sz="3200" dirty="0" err="1"/>
              <a:t>metal</a:t>
            </a:r>
            <a:r>
              <a:rPr lang="de-DE" sz="3200" dirty="0"/>
              <a:t> </a:t>
            </a:r>
            <a:r>
              <a:rPr lang="de-DE" sz="3200" dirty="0" err="1"/>
              <a:t>anodes</a:t>
            </a:r>
            <a:r>
              <a:rPr lang="de-DE" sz="3200" dirty="0"/>
              <a:t> </a:t>
            </a:r>
            <a:r>
              <a:rPr lang="de-DE" sz="3200" dirty="0" err="1"/>
              <a:t>could</a:t>
            </a:r>
            <a:r>
              <a:rPr lang="de-DE" sz="3200" dirty="0"/>
              <a:t> </a:t>
            </a:r>
            <a:r>
              <a:rPr lang="de-DE" sz="3200" dirty="0" err="1"/>
              <a:t>be</a:t>
            </a:r>
            <a:r>
              <a:rPr lang="de-DE" sz="3200" dirty="0"/>
              <a:t> </a:t>
            </a:r>
            <a:r>
              <a:rPr lang="de-DE" sz="3200" dirty="0" err="1"/>
              <a:t>used</a:t>
            </a:r>
            <a:r>
              <a:rPr lang="de-DE" sz="3200" dirty="0"/>
              <a:t> due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their</a:t>
            </a:r>
            <a:r>
              <a:rPr lang="de-DE" sz="3200" dirty="0"/>
              <a:t> </a:t>
            </a:r>
            <a:r>
              <a:rPr lang="de-DE" sz="3200" dirty="0" err="1"/>
              <a:t>outstanding</a:t>
            </a:r>
            <a:r>
              <a:rPr lang="de-DE" sz="3200" dirty="0"/>
              <a:t> </a:t>
            </a:r>
            <a:r>
              <a:rPr lang="de-DE" sz="3200" dirty="0" err="1"/>
              <a:t>theoretical</a:t>
            </a:r>
            <a:r>
              <a:rPr lang="de-DE" sz="3200" dirty="0"/>
              <a:t> </a:t>
            </a:r>
            <a:r>
              <a:rPr lang="de-DE" sz="3200" dirty="0" err="1"/>
              <a:t>capacity</a:t>
            </a:r>
            <a:r>
              <a:rPr lang="de-DE" sz="3200" dirty="0"/>
              <a:t>: [3830, 3863] </a:t>
            </a:r>
            <a:r>
              <a:rPr lang="de-DE" sz="3200" dirty="0" err="1" smtClean="0"/>
              <a:t>mAh</a:t>
            </a:r>
            <a:r>
              <a:rPr lang="de-DE" sz="3200" dirty="0" smtClean="0"/>
              <a:t>/g</a:t>
            </a:r>
            <a:r>
              <a:rPr lang="de-DE" sz="3200" b="1" dirty="0" smtClean="0"/>
              <a:t> 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 smtClean="0"/>
              <a:t>Aim</a:t>
            </a:r>
            <a:r>
              <a:rPr lang="de-DE" sz="3200" dirty="0" smtClean="0"/>
              <a:t>: </a:t>
            </a:r>
            <a:r>
              <a:rPr lang="de-DE" sz="3200" dirty="0" err="1" smtClean="0"/>
              <a:t>Understand</a:t>
            </a:r>
            <a:r>
              <a:rPr lang="de-DE" sz="3200" dirty="0" smtClean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modes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plating</a:t>
            </a:r>
            <a:r>
              <a:rPr lang="de-DE" sz="3200" dirty="0"/>
              <a:t> </a:t>
            </a:r>
            <a:r>
              <a:rPr lang="de-DE" sz="3200" dirty="0" err="1"/>
              <a:t>mechanism</a:t>
            </a:r>
            <a:r>
              <a:rPr lang="de-DE" sz="3200" dirty="0"/>
              <a:t>, </a:t>
            </a:r>
            <a:r>
              <a:rPr lang="de-DE" sz="3200" dirty="0" err="1"/>
              <a:t>especially</a:t>
            </a:r>
            <a:r>
              <a:rPr lang="de-DE" sz="3200" dirty="0"/>
              <a:t> </a:t>
            </a:r>
            <a:r>
              <a:rPr lang="de-DE" sz="3200" dirty="0" err="1"/>
              <a:t>mechanism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“</a:t>
            </a:r>
            <a:r>
              <a:rPr lang="de-DE" sz="3200" dirty="0" err="1"/>
              <a:t>dendritic</a:t>
            </a:r>
            <a:r>
              <a:rPr lang="de-DE" sz="3200" dirty="0"/>
              <a:t>” </a:t>
            </a:r>
            <a:r>
              <a:rPr lang="de-DE" sz="3200" dirty="0" err="1"/>
              <a:t>or</a:t>
            </a:r>
            <a:r>
              <a:rPr lang="de-DE" sz="3200" dirty="0"/>
              <a:t> </a:t>
            </a:r>
            <a:r>
              <a:rPr lang="de-DE" sz="3200" dirty="0" err="1"/>
              <a:t>needle</a:t>
            </a:r>
            <a:r>
              <a:rPr lang="de-DE" sz="3200" dirty="0"/>
              <a:t>-like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</a:p>
          <a:p>
            <a:endParaRPr lang="de-DE" sz="3205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2540" y="8926357"/>
            <a:ext cx="3586438" cy="2668744"/>
          </a:xfrm>
          <a:prstGeom prst="roundRect">
            <a:avLst>
              <a:gd name="adj" fmla="val 10111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feld 28"/>
          <p:cNvSpPr txBox="1"/>
          <p:nvPr/>
        </p:nvSpPr>
        <p:spPr>
          <a:xfrm>
            <a:off x="2043580" y="16621470"/>
            <a:ext cx="11092883" cy="331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EXPERIMENTAL </a:t>
            </a:r>
            <a:r>
              <a:rPr lang="de-DE" sz="2805" b="1" dirty="0" smtClean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/>
            </a:r>
            <a:br>
              <a:rPr lang="de-DE" sz="2805" b="1" dirty="0" smtClean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endParaRPr lang="de-DE" sz="1200" dirty="0">
              <a:solidFill>
                <a:schemeClr val="bg1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457969" indent="-457969">
              <a:buFont typeface="Arial" charset="0"/>
              <a:buChar char="•"/>
            </a:pPr>
            <a:r>
              <a:rPr lang="de-DE" sz="3200" dirty="0" err="1">
                <a:solidFill>
                  <a:schemeClr val="bg1"/>
                </a:solidFill>
              </a:rPr>
              <a:t>microscopy</a:t>
            </a:r>
            <a:r>
              <a:rPr lang="de-DE" sz="3200" dirty="0">
                <a:solidFill>
                  <a:schemeClr val="bg1"/>
                </a:solidFill>
              </a:rPr>
              <a:t>: SEM Zeiss Merlin </a:t>
            </a:r>
            <a:r>
              <a:rPr lang="de-DE" sz="3200" dirty="0" err="1">
                <a:solidFill>
                  <a:schemeClr val="bg1"/>
                </a:solidFill>
              </a:rPr>
              <a:t>with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vacuum</a:t>
            </a:r>
            <a:r>
              <a:rPr lang="de-DE" sz="3200" dirty="0">
                <a:solidFill>
                  <a:schemeClr val="bg1"/>
                </a:solidFill>
              </a:rPr>
              <a:t>/gas </a:t>
            </a:r>
            <a:r>
              <a:rPr lang="de-DE" sz="3200" dirty="0" err="1">
                <a:solidFill>
                  <a:schemeClr val="bg1"/>
                </a:solidFill>
              </a:rPr>
              <a:t>transfer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system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sealed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glass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cell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for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optical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microscopy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</a:p>
          <a:p>
            <a:pPr marL="457969" indent="-457969">
              <a:buFont typeface="Arial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stress: </a:t>
            </a:r>
            <a:r>
              <a:rPr lang="de-DE" sz="3200" dirty="0" err="1">
                <a:solidFill>
                  <a:schemeClr val="bg1"/>
                </a:solidFill>
              </a:rPr>
              <a:t>substrate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curvature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measured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by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laser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deflection</a:t>
            </a:r>
            <a:r>
              <a:rPr lang="de-DE" sz="3200" dirty="0">
                <a:solidFill>
                  <a:schemeClr val="bg1"/>
                </a:solidFill>
              </a:rPr>
              <a:t> [1] </a:t>
            </a:r>
          </a:p>
          <a:p>
            <a:endParaRPr lang="de-DE" sz="6930" dirty="0">
              <a:solidFill>
                <a:schemeClr val="bg1"/>
              </a:solidFill>
            </a:endParaRPr>
          </a:p>
        </p:txBody>
      </p:sp>
      <p:sp>
        <p:nvSpPr>
          <p:cNvPr id="30" name="Abgerundetes Rechteck 29"/>
          <p:cNvSpPr/>
          <p:nvPr/>
        </p:nvSpPr>
        <p:spPr>
          <a:xfrm>
            <a:off x="1522205" y="19848340"/>
            <a:ext cx="12129168" cy="6509640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32" name="Textfeld 31"/>
          <p:cNvSpPr txBox="1"/>
          <p:nvPr/>
        </p:nvSpPr>
        <p:spPr>
          <a:xfrm>
            <a:off x="1991084" y="20416146"/>
            <a:ext cx="10514069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„IN SITU“ STRESS MEASUREMENTS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2800" dirty="0">
              <a:solidFill>
                <a:srgbClr val="1A578E"/>
              </a:solidFill>
            </a:endParaRPr>
          </a:p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b="1" dirty="0" err="1"/>
              <a:t>Current</a:t>
            </a:r>
            <a:r>
              <a:rPr lang="de-DE" sz="3200" b="1" dirty="0"/>
              <a:t>, potential </a:t>
            </a:r>
            <a:r>
              <a:rPr lang="de-DE" sz="3200" b="1" dirty="0" err="1"/>
              <a:t>and</a:t>
            </a:r>
            <a:r>
              <a:rPr lang="de-DE" sz="3200" b="1" dirty="0"/>
              <a:t> stress </a:t>
            </a:r>
            <a:r>
              <a:rPr lang="de-DE" sz="3200" b="1" dirty="0" err="1"/>
              <a:t>during</a:t>
            </a:r>
            <a:r>
              <a:rPr lang="de-DE" sz="3200" b="1" dirty="0"/>
              <a:t> a CV</a:t>
            </a:r>
          </a:p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dirty="0" err="1"/>
              <a:t>copper</a:t>
            </a:r>
            <a:r>
              <a:rPr lang="de-DE" sz="3200" dirty="0"/>
              <a:t> </a:t>
            </a:r>
            <a:r>
              <a:rPr lang="de-DE" sz="3200" dirty="0" err="1"/>
              <a:t>substrate</a:t>
            </a:r>
            <a:r>
              <a:rPr lang="de-DE" sz="3200" dirty="0"/>
              <a:t> 1 M LiPf</a:t>
            </a:r>
            <a:r>
              <a:rPr lang="de-DE" sz="3200" baseline="-25000" dirty="0"/>
              <a:t>6</a:t>
            </a:r>
            <a:r>
              <a:rPr lang="de-DE" sz="3200" dirty="0"/>
              <a:t> in EC/DMC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Considerable</a:t>
            </a:r>
            <a:r>
              <a:rPr lang="de-DE" sz="3200" dirty="0"/>
              <a:t> </a:t>
            </a:r>
            <a:r>
              <a:rPr lang="de-DE" sz="3200" dirty="0" err="1"/>
              <a:t>variantions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stress</a:t>
            </a:r>
            <a:br>
              <a:rPr lang="de-DE" sz="3200" dirty="0"/>
            </a:b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observed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cycling</a:t>
            </a:r>
            <a:r>
              <a:rPr lang="de-DE" sz="3200" dirty="0"/>
              <a:t> </a:t>
            </a:r>
            <a:r>
              <a:rPr lang="de-DE" sz="3200" dirty="0" err="1"/>
              <a:t>even</a:t>
            </a:r>
            <a:r>
              <a:rPr lang="de-DE" sz="3200" dirty="0"/>
              <a:t> </a:t>
            </a:r>
            <a:r>
              <a:rPr lang="de-DE" sz="3200" dirty="0" err="1"/>
              <a:t>above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metaldeposition</a:t>
            </a:r>
            <a:r>
              <a:rPr lang="de-DE" sz="3200" dirty="0"/>
              <a:t> potential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Intercalation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lithium</a:t>
            </a:r>
            <a:r>
              <a:rPr lang="de-DE" sz="3200" dirty="0"/>
              <a:t> in </a:t>
            </a:r>
            <a:r>
              <a:rPr lang="de-DE" sz="3200" dirty="0" err="1"/>
              <a:t>surface</a:t>
            </a:r>
            <a:r>
              <a:rPr lang="de-DE" sz="3200" dirty="0"/>
              <a:t> </a:t>
            </a:r>
            <a:r>
              <a:rPr lang="de-DE" sz="3200" dirty="0" err="1"/>
              <a:t>oxides</a:t>
            </a:r>
            <a:endParaRPr lang="de-DE" sz="3200" dirty="0"/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7" cstate="print"/>
          <a:srcRect t="6619" b="6271"/>
          <a:stretch>
            <a:fillRect/>
          </a:stretch>
        </p:blipFill>
        <p:spPr bwMode="auto">
          <a:xfrm>
            <a:off x="9402540" y="20896356"/>
            <a:ext cx="3586438" cy="4450920"/>
          </a:xfrm>
          <a:prstGeom prst="roundRect">
            <a:avLst>
              <a:gd name="adj" fmla="val 4844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</p:pic>
      <p:sp>
        <p:nvSpPr>
          <p:cNvPr id="34" name="Abgerundetes Rechteck 33"/>
          <p:cNvSpPr/>
          <p:nvPr/>
        </p:nvSpPr>
        <p:spPr>
          <a:xfrm>
            <a:off x="1522205" y="27048288"/>
            <a:ext cx="12129168" cy="5988894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35" name="Textfeld 34"/>
          <p:cNvSpPr txBox="1"/>
          <p:nvPr/>
        </p:nvSpPr>
        <p:spPr>
          <a:xfrm>
            <a:off x="2043585" y="27498624"/>
            <a:ext cx="7087592" cy="3924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FIB</a:t>
            </a:r>
          </a:p>
          <a:p>
            <a:endParaRPr lang="de-DE" sz="3205" dirty="0">
              <a:solidFill>
                <a:srgbClr val="1A578E"/>
              </a:solidFill>
            </a:endParaRPr>
          </a:p>
          <a:p>
            <a:r>
              <a:rPr lang="de-DE" sz="3200" b="1" dirty="0"/>
              <a:t>FIB </a:t>
            </a:r>
            <a:r>
              <a:rPr lang="de-DE" sz="3200" b="1" dirty="0" err="1"/>
              <a:t>cross</a:t>
            </a:r>
            <a:r>
              <a:rPr lang="de-DE" sz="3200" b="1" dirty="0"/>
              <a:t> </a:t>
            </a:r>
            <a:r>
              <a:rPr lang="de-DE" sz="3200" b="1" dirty="0" err="1"/>
              <a:t>section</a:t>
            </a:r>
            <a:endParaRPr lang="de-DE" sz="3200" b="1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branched</a:t>
            </a:r>
            <a:r>
              <a:rPr lang="de-DE" sz="3200" dirty="0"/>
              <a:t>, </a:t>
            </a:r>
            <a:r>
              <a:rPr lang="de-DE" sz="3200" dirty="0" err="1"/>
              <a:t>dense</a:t>
            </a:r>
            <a:r>
              <a:rPr lang="de-DE" sz="3200" dirty="0"/>
              <a:t> </a:t>
            </a:r>
            <a:r>
              <a:rPr lang="de-DE" sz="3200" dirty="0" err="1"/>
              <a:t>irregular</a:t>
            </a:r>
            <a:r>
              <a:rPr lang="de-DE" sz="3200" dirty="0"/>
              <a:t> </a:t>
            </a:r>
            <a:r>
              <a:rPr lang="de-DE" sz="3200" dirty="0" err="1"/>
              <a:t>structure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no</a:t>
            </a:r>
            <a:r>
              <a:rPr lang="de-DE" sz="3200" dirty="0"/>
              <a:t> </a:t>
            </a:r>
            <a:r>
              <a:rPr lang="de-DE" sz="3200" dirty="0" err="1"/>
              <a:t>regular</a:t>
            </a:r>
            <a:r>
              <a:rPr lang="de-DE" sz="3200" dirty="0"/>
              <a:t> </a:t>
            </a:r>
            <a:r>
              <a:rPr lang="de-DE" sz="3200" dirty="0" err="1"/>
              <a:t>branching</a:t>
            </a:r>
            <a:r>
              <a:rPr lang="de-DE" sz="3200" dirty="0"/>
              <a:t> like in </a:t>
            </a:r>
            <a:r>
              <a:rPr lang="de-DE" sz="3200" dirty="0" err="1"/>
              <a:t>usual</a:t>
            </a:r>
            <a:r>
              <a:rPr lang="de-DE" sz="3200" dirty="0"/>
              <a:t> </a:t>
            </a:r>
            <a:r>
              <a:rPr lang="de-DE" sz="3200" dirty="0" err="1"/>
              <a:t>dendrites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Stochastic</a:t>
            </a:r>
            <a:r>
              <a:rPr lang="de-DE" sz="3200" dirty="0"/>
              <a:t> </a:t>
            </a:r>
            <a:r>
              <a:rPr lang="de-DE" sz="3200" dirty="0" err="1"/>
              <a:t>nucleation</a:t>
            </a:r>
            <a:r>
              <a:rPr lang="de-DE" sz="3200" dirty="0"/>
              <a:t> </a:t>
            </a:r>
            <a:r>
              <a:rPr lang="de-DE" sz="3200" dirty="0" err="1"/>
              <a:t>process</a:t>
            </a:r>
            <a:r>
              <a:rPr lang="de-DE" sz="3200" dirty="0"/>
              <a:t>?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 cstate="print"/>
          <a:srcRect r="2953"/>
          <a:stretch>
            <a:fillRect/>
          </a:stretch>
        </p:blipFill>
        <p:spPr bwMode="auto">
          <a:xfrm>
            <a:off x="9485622" y="27898528"/>
            <a:ext cx="3503356" cy="3109391"/>
          </a:xfrm>
          <a:prstGeom prst="roundRect">
            <a:avLst>
              <a:gd name="adj" fmla="val 5757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Abgerundetes Rechteck 36"/>
          <p:cNvSpPr/>
          <p:nvPr/>
        </p:nvSpPr>
        <p:spPr>
          <a:xfrm>
            <a:off x="1522205" y="33678792"/>
            <a:ext cx="12136914" cy="5363773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38" name="Textfeld 37"/>
          <p:cNvSpPr txBox="1"/>
          <p:nvPr/>
        </p:nvSpPr>
        <p:spPr>
          <a:xfrm>
            <a:off x="2014088" y="34199150"/>
            <a:ext cx="7474439" cy="4494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BUSH-LIKE LITHIUM</a:t>
            </a:r>
          </a:p>
          <a:p>
            <a:endParaRPr lang="de-DE" sz="1500" dirty="0">
              <a:solidFill>
                <a:srgbClr val="1A578E"/>
              </a:solidFill>
            </a:endParaRPr>
          </a:p>
          <a:p>
            <a:r>
              <a:rPr lang="de-DE" sz="3200" b="1" dirty="0"/>
              <a:t>SEM </a:t>
            </a:r>
            <a:r>
              <a:rPr lang="de-DE" sz="3200" b="1" dirty="0" err="1"/>
              <a:t>of</a:t>
            </a:r>
            <a:r>
              <a:rPr lang="de-DE" sz="3200" b="1" dirty="0"/>
              <a:t> </a:t>
            </a:r>
            <a:r>
              <a:rPr lang="de-DE" sz="3200" b="1" dirty="0" err="1"/>
              <a:t>bush</a:t>
            </a:r>
            <a:r>
              <a:rPr lang="de-DE" sz="3200" b="1" dirty="0"/>
              <a:t>-like Li </a:t>
            </a:r>
            <a:r>
              <a:rPr lang="de-DE" sz="3200" b="1" dirty="0" err="1"/>
              <a:t>deposit</a:t>
            </a:r>
            <a:endParaRPr lang="de-DE" sz="3200" b="1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lithium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faceted</a:t>
            </a:r>
            <a:r>
              <a:rPr lang="de-DE" sz="3200" dirty="0"/>
              <a:t> -&gt; Li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crystalline</a:t>
            </a:r>
            <a:r>
              <a:rPr lang="de-DE" sz="3200" dirty="0"/>
              <a:t>,</a:t>
            </a:r>
            <a:br>
              <a:rPr lang="de-DE" sz="3200" dirty="0"/>
            </a:br>
            <a:r>
              <a:rPr lang="de-DE" sz="3200" dirty="0" err="1"/>
              <a:t>grows</a:t>
            </a:r>
            <a:r>
              <a:rPr lang="de-DE" sz="3200" dirty="0"/>
              <a:t> in </a:t>
            </a:r>
            <a:r>
              <a:rPr lang="de-DE" sz="3200" dirty="0" err="1"/>
              <a:t>long</a:t>
            </a:r>
            <a:r>
              <a:rPr lang="de-DE" sz="3200" dirty="0"/>
              <a:t> </a:t>
            </a:r>
            <a:r>
              <a:rPr lang="de-DE" sz="3200" dirty="0" err="1"/>
              <a:t>whiskers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err="1" smtClean="0"/>
              <a:t>frequently</a:t>
            </a:r>
            <a:r>
              <a:rPr lang="de-DE" sz="3200" dirty="0" smtClean="0"/>
              <a:t> </a:t>
            </a:r>
            <a:r>
              <a:rPr lang="de-DE" sz="3200" dirty="0" err="1" smtClean="0"/>
              <a:t>kinked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 err="1"/>
              <a:t>pointed</a:t>
            </a:r>
            <a:r>
              <a:rPr lang="de-DE" sz="3200" dirty="0"/>
              <a:t> </a:t>
            </a:r>
            <a:r>
              <a:rPr lang="de-DE" sz="3200" dirty="0" err="1"/>
              <a:t>angles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multiple </a:t>
            </a:r>
            <a:r>
              <a:rPr lang="de-DE" sz="3200" dirty="0" err="1"/>
              <a:t>kinks</a:t>
            </a:r>
            <a:r>
              <a:rPr lang="de-DE" sz="3200" dirty="0"/>
              <a:t>: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direction</a:t>
            </a:r>
            <a:r>
              <a:rPr lang="de-DE" sz="3200" dirty="0"/>
              <a:t> not </a:t>
            </a:r>
            <a:r>
              <a:rPr lang="de-DE" sz="3200" dirty="0" err="1"/>
              <a:t>directed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counter</a:t>
            </a:r>
            <a:r>
              <a:rPr lang="de-DE" sz="3200" dirty="0"/>
              <a:t> </a:t>
            </a:r>
            <a:r>
              <a:rPr lang="de-DE" sz="3200" dirty="0" err="1"/>
              <a:t>electrocode</a:t>
            </a:r>
            <a:endParaRPr lang="de-DE" sz="3200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07984" y="35050436"/>
            <a:ext cx="3780994" cy="2959803"/>
          </a:xfrm>
          <a:prstGeom prst="roundRect">
            <a:avLst>
              <a:gd name="adj" fmla="val 8751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Abgerundetes Rechteck 39"/>
          <p:cNvSpPr/>
          <p:nvPr/>
        </p:nvSpPr>
        <p:spPr>
          <a:xfrm>
            <a:off x="16786116" y="16097147"/>
            <a:ext cx="12136914" cy="6414971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41" name="Textfeld 40"/>
          <p:cNvSpPr txBox="1"/>
          <p:nvPr/>
        </p:nvSpPr>
        <p:spPr>
          <a:xfrm>
            <a:off x="17279030" y="16588249"/>
            <a:ext cx="6492289" cy="551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GROWTH OF LITHIUM</a:t>
            </a:r>
            <a:b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</a:br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WHISKERS IN VACUUM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2800" b="1" dirty="0">
              <a:solidFill>
                <a:srgbClr val="1A578E"/>
              </a:solidFill>
            </a:endParaRPr>
          </a:p>
          <a:p>
            <a:r>
              <a:rPr lang="de-DE" sz="3200" dirty="0"/>
              <a:t>Li </a:t>
            </a:r>
            <a:r>
              <a:rPr lang="de-DE" sz="3200" dirty="0" err="1"/>
              <a:t>whiskers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observed</a:t>
            </a:r>
            <a:r>
              <a:rPr lang="de-DE" sz="3200" dirty="0"/>
              <a:t> </a:t>
            </a:r>
            <a:r>
              <a:rPr lang="de-DE" sz="3200" dirty="0" err="1"/>
              <a:t>to</a:t>
            </a:r>
            <a:r>
              <a:rPr lang="de-DE" sz="3200" dirty="0"/>
              <a:t> </a:t>
            </a:r>
            <a:r>
              <a:rPr lang="de-DE" sz="3200" dirty="0" err="1"/>
              <a:t>grow</a:t>
            </a:r>
            <a:r>
              <a:rPr lang="de-DE" sz="3200" dirty="0"/>
              <a:t> on a </a:t>
            </a:r>
            <a:r>
              <a:rPr lang="de-DE" sz="3200" dirty="0" err="1"/>
              <a:t>silicon</a:t>
            </a:r>
            <a:r>
              <a:rPr lang="de-DE" sz="3200" dirty="0"/>
              <a:t> </a:t>
            </a:r>
            <a:r>
              <a:rPr lang="de-DE" sz="3200" dirty="0" err="1"/>
              <a:t>wire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lithiation</a:t>
            </a:r>
            <a:r>
              <a:rPr lang="de-DE" sz="3200" dirty="0"/>
              <a:t> </a:t>
            </a:r>
          </a:p>
          <a:p>
            <a:pPr marL="457969" indent="-457969">
              <a:buFont typeface="Arial" charset="0"/>
              <a:buChar char="•"/>
            </a:pPr>
            <a:r>
              <a:rPr lang="de-DE" sz="3200" dirty="0" err="1"/>
              <a:t>Clearly</a:t>
            </a:r>
            <a:r>
              <a:rPr lang="de-DE" sz="3200" dirty="0"/>
              <a:t>,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occurs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whisker</a:t>
            </a:r>
            <a:r>
              <a:rPr lang="de-DE" sz="3200" dirty="0"/>
              <a:t>.</a:t>
            </a:r>
          </a:p>
          <a:p>
            <a:pPr marL="457969" indent="-457969">
              <a:buFont typeface="Arial" charset="0"/>
              <a:buChar char="•"/>
            </a:pPr>
            <a:r>
              <a:rPr lang="de-DE" sz="3200" dirty="0"/>
              <a:t>This </a:t>
            </a:r>
            <a:r>
              <a:rPr lang="de-DE" sz="3200" dirty="0" err="1"/>
              <a:t>supports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view</a:t>
            </a:r>
            <a:r>
              <a:rPr lang="de-DE" sz="3200" dirty="0"/>
              <a:t> </a:t>
            </a:r>
            <a:r>
              <a:rPr lang="de-DE" sz="3200" dirty="0" err="1"/>
              <a:t>that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might</a:t>
            </a:r>
            <a:r>
              <a:rPr lang="de-DE" sz="3200" dirty="0"/>
              <a:t> </a:t>
            </a:r>
            <a:r>
              <a:rPr lang="de-DE" sz="3200" dirty="0" err="1"/>
              <a:t>as</a:t>
            </a:r>
            <a:r>
              <a:rPr lang="de-DE" sz="3200" dirty="0"/>
              <a:t> </a:t>
            </a:r>
            <a:r>
              <a:rPr lang="de-DE" sz="3200" dirty="0" err="1"/>
              <a:t>well</a:t>
            </a:r>
            <a:r>
              <a:rPr lang="de-DE" sz="3200" dirty="0"/>
              <a:t> </a:t>
            </a:r>
            <a:r>
              <a:rPr lang="de-DE" sz="3200" dirty="0" err="1"/>
              <a:t>appear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during</a:t>
            </a:r>
            <a:r>
              <a:rPr lang="de-DE" sz="3200" dirty="0"/>
              <a:t> </a:t>
            </a:r>
            <a:r>
              <a:rPr lang="de-DE" sz="3200" dirty="0" err="1"/>
              <a:t>electroplating</a:t>
            </a:r>
            <a:r>
              <a:rPr lang="de-DE" sz="3200" dirty="0"/>
              <a:t> </a:t>
            </a:r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41964" y="16656448"/>
            <a:ext cx="4532991" cy="3013662"/>
          </a:xfrm>
          <a:prstGeom prst="roundRect">
            <a:avLst>
              <a:gd name="adj" fmla="val 982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feld 43"/>
          <p:cNvSpPr txBox="1"/>
          <p:nvPr/>
        </p:nvSpPr>
        <p:spPr>
          <a:xfrm>
            <a:off x="24362541" y="19833671"/>
            <a:ext cx="4121667" cy="2451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SEM </a:t>
            </a:r>
            <a:r>
              <a:rPr lang="de-DE" sz="2800" b="1" dirty="0" err="1"/>
              <a:t>images</a:t>
            </a:r>
            <a:r>
              <a:rPr lang="de-DE" sz="2800" b="1" dirty="0"/>
              <a:t> </a:t>
            </a:r>
            <a:r>
              <a:rPr lang="de-DE" sz="2800" b="1" dirty="0" err="1"/>
              <a:t>of</a:t>
            </a:r>
            <a:r>
              <a:rPr lang="de-DE" sz="2800" b="1" dirty="0"/>
              <a:t> Li </a:t>
            </a:r>
            <a:r>
              <a:rPr lang="de-DE" sz="2800" b="1" dirty="0" err="1"/>
              <a:t>whiskers</a:t>
            </a:r>
            <a:r>
              <a:rPr lang="de-DE" sz="2800" b="1" dirty="0"/>
              <a:t> </a:t>
            </a:r>
            <a:r>
              <a:rPr lang="de-DE" sz="2800" b="1" dirty="0" err="1"/>
              <a:t>growing</a:t>
            </a:r>
            <a:r>
              <a:rPr lang="de-DE" sz="2800" b="1" dirty="0"/>
              <a:t> on a </a:t>
            </a:r>
            <a:r>
              <a:rPr lang="de-DE" sz="2800" b="1" dirty="0" err="1"/>
              <a:t>lithiated</a:t>
            </a:r>
            <a:r>
              <a:rPr lang="de-DE" sz="2800" b="1" dirty="0"/>
              <a:t> Si </a:t>
            </a:r>
            <a:r>
              <a:rPr lang="de-DE" sz="2800" b="1" dirty="0" err="1"/>
              <a:t>wire</a:t>
            </a:r>
            <a:r>
              <a:rPr lang="de-DE" sz="2800" b="1" dirty="0"/>
              <a:t> </a:t>
            </a:r>
            <a:r>
              <a:rPr lang="de-DE" sz="2800" dirty="0"/>
              <a:t>at </a:t>
            </a:r>
            <a:r>
              <a:rPr lang="de-DE" sz="2800" dirty="0" err="1"/>
              <a:t>room</a:t>
            </a:r>
            <a:r>
              <a:rPr lang="de-DE" sz="2800" dirty="0"/>
              <a:t> </a:t>
            </a:r>
            <a:r>
              <a:rPr lang="de-DE" sz="2800" dirty="0" err="1"/>
              <a:t>temperature</a:t>
            </a:r>
            <a:r>
              <a:rPr lang="de-DE" sz="2800" dirty="0"/>
              <a:t> </a:t>
            </a:r>
          </a:p>
          <a:p>
            <a:endParaRPr lang="de-DE" sz="6930" dirty="0"/>
          </a:p>
        </p:txBody>
      </p:sp>
      <p:sp>
        <p:nvSpPr>
          <p:cNvPr id="45" name="Abgerundetes Rechteck 44"/>
          <p:cNvSpPr/>
          <p:nvPr/>
        </p:nvSpPr>
        <p:spPr>
          <a:xfrm>
            <a:off x="16786116" y="22982182"/>
            <a:ext cx="12136914" cy="6323620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46" name="Textfeld 45"/>
          <p:cNvSpPr txBox="1"/>
          <p:nvPr/>
        </p:nvSpPr>
        <p:spPr>
          <a:xfrm>
            <a:off x="17279030" y="23555260"/>
            <a:ext cx="7167122" cy="5333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GROWTH MODES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3205" b="1" dirty="0">
              <a:solidFill>
                <a:srgbClr val="1A578E"/>
              </a:solidFill>
            </a:endParaRP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On </a:t>
            </a:r>
            <a:r>
              <a:rPr lang="de-DE" sz="3200" dirty="0" err="1"/>
              <a:t>copper</a:t>
            </a:r>
            <a:r>
              <a:rPr lang="de-DE" sz="3200" dirty="0"/>
              <a:t> </a:t>
            </a:r>
            <a:r>
              <a:rPr lang="de-DE" sz="3200" dirty="0" err="1"/>
              <a:t>substrates</a:t>
            </a:r>
            <a:r>
              <a:rPr lang="de-DE" sz="3200" dirty="0"/>
              <a:t>, </a:t>
            </a:r>
            <a:r>
              <a:rPr lang="de-DE" sz="3200" dirty="0" err="1"/>
              <a:t>dense</a:t>
            </a:r>
            <a:r>
              <a:rPr lang="de-DE" sz="3200" dirty="0"/>
              <a:t> </a:t>
            </a:r>
            <a:r>
              <a:rPr lang="de-DE" sz="3200" dirty="0" err="1"/>
              <a:t>lithium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err="1"/>
              <a:t>bushes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deposited</a:t>
            </a:r>
            <a:r>
              <a:rPr lang="de-DE" sz="3200" dirty="0"/>
              <a:t> </a:t>
            </a:r>
            <a:r>
              <a:rPr lang="de-DE" sz="3200" dirty="0" err="1"/>
              <a:t>between</a:t>
            </a:r>
            <a:r>
              <a:rPr lang="de-DE" sz="3200" dirty="0"/>
              <a:t> CU </a:t>
            </a:r>
            <a:r>
              <a:rPr lang="de-DE" sz="3200" dirty="0" err="1"/>
              <a:t>and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err="1"/>
              <a:t>glass</a:t>
            </a:r>
            <a:r>
              <a:rPr lang="de-DE" sz="3200" dirty="0"/>
              <a:t>. Li </a:t>
            </a:r>
            <a:r>
              <a:rPr lang="de-DE" sz="3200" dirty="0" err="1"/>
              <a:t>particles</a:t>
            </a:r>
            <a:r>
              <a:rPr lang="de-DE" sz="3200" dirty="0"/>
              <a:t> on top </a:t>
            </a:r>
            <a:r>
              <a:rPr lang="de-DE" sz="3200" dirty="0" err="1"/>
              <a:t>of</a:t>
            </a:r>
            <a:r>
              <a:rPr lang="de-DE" sz="3200" dirty="0"/>
              <a:t> CU</a:t>
            </a: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The fast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dense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 at </a:t>
            </a:r>
            <a:r>
              <a:rPr lang="de-DE" sz="3200" dirty="0" err="1"/>
              <a:t>sites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hindered</a:t>
            </a:r>
            <a:r>
              <a:rPr lang="de-DE" sz="3200" dirty="0"/>
              <a:t> </a:t>
            </a:r>
            <a:r>
              <a:rPr lang="de-DE" sz="3200" dirty="0" err="1"/>
              <a:t>transport</a:t>
            </a:r>
            <a:r>
              <a:rPr lang="de-DE" sz="3200" dirty="0"/>
              <a:t> </a:t>
            </a:r>
            <a:r>
              <a:rPr lang="de-DE" sz="3200" dirty="0" err="1"/>
              <a:t>demonstrates</a:t>
            </a:r>
            <a:r>
              <a:rPr lang="de-DE" sz="3200" dirty="0"/>
              <a:t> </a:t>
            </a:r>
            <a:r>
              <a:rPr lang="de-DE" sz="3200" dirty="0" err="1"/>
              <a:t>that</a:t>
            </a:r>
            <a:r>
              <a:rPr lang="de-DE" sz="3200" dirty="0"/>
              <a:t>,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transport</a:t>
            </a:r>
            <a:r>
              <a:rPr lang="de-DE" sz="3200" dirty="0"/>
              <a:t> in </a:t>
            </a:r>
            <a:r>
              <a:rPr lang="de-DE" sz="3200" dirty="0" err="1"/>
              <a:t>solution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not </a:t>
            </a:r>
            <a:r>
              <a:rPr lang="de-DE" sz="3200" dirty="0" err="1"/>
              <a:t>triggering</a:t>
            </a:r>
            <a:r>
              <a:rPr lang="de-DE" sz="3200" dirty="0"/>
              <a:t> </a:t>
            </a:r>
            <a:r>
              <a:rPr lang="de-DE" sz="3200" dirty="0" err="1"/>
              <a:t>dendritic</a:t>
            </a:r>
            <a:r>
              <a:rPr lang="de-DE" sz="3200" dirty="0"/>
              <a:t> </a:t>
            </a:r>
            <a:r>
              <a:rPr lang="de-DE" sz="3200" dirty="0" err="1"/>
              <a:t>growth</a:t>
            </a:r>
            <a:r>
              <a:rPr lang="de-DE" sz="3200" dirty="0"/>
              <a:t>.</a:t>
            </a:r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565497" y="24496833"/>
            <a:ext cx="4085977" cy="3564576"/>
          </a:xfrm>
          <a:prstGeom prst="roundRect">
            <a:avLst>
              <a:gd name="adj" fmla="val 7674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Abgerundetes Rechteck 47"/>
          <p:cNvSpPr/>
          <p:nvPr/>
        </p:nvSpPr>
        <p:spPr>
          <a:xfrm>
            <a:off x="16786116" y="29880787"/>
            <a:ext cx="12136914" cy="5470798"/>
          </a:xfrm>
          <a:prstGeom prst="roundRect">
            <a:avLst>
              <a:gd name="adj" fmla="val 3777"/>
            </a:avLst>
          </a:prstGeom>
          <a:solidFill>
            <a:srgbClr val="F0EF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49" name="Textfeld 48"/>
          <p:cNvSpPr txBox="1"/>
          <p:nvPr/>
        </p:nvSpPr>
        <p:spPr>
          <a:xfrm>
            <a:off x="17317059" y="30484306"/>
            <a:ext cx="7167122" cy="442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de-DE" sz="3200" b="1" dirty="0">
                <a:solidFill>
                  <a:srgbClr val="1A578E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INSERTION MECHANISM</a:t>
            </a:r>
            <a:r>
              <a:rPr lang="de-DE" sz="3205" b="1" dirty="0">
                <a:solidFill>
                  <a:srgbClr val="1A578E"/>
                </a:solidFill>
              </a:rPr>
              <a:t/>
            </a:r>
            <a:br>
              <a:rPr lang="de-DE" sz="3205" b="1" dirty="0">
                <a:solidFill>
                  <a:srgbClr val="1A578E"/>
                </a:solidFill>
              </a:rPr>
            </a:br>
            <a:endParaRPr lang="de-DE" sz="2500" b="1" dirty="0">
              <a:solidFill>
                <a:srgbClr val="1A578E"/>
              </a:solidFill>
            </a:endParaRPr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Lithium </a:t>
            </a:r>
            <a:r>
              <a:rPr lang="de-DE" sz="3200" dirty="0" err="1"/>
              <a:t>filaments</a:t>
            </a:r>
            <a:r>
              <a:rPr lang="de-DE" sz="3200" dirty="0"/>
              <a:t> </a:t>
            </a:r>
            <a:r>
              <a:rPr lang="de-DE" sz="3200" dirty="0" err="1"/>
              <a:t>are</a:t>
            </a:r>
            <a:r>
              <a:rPr lang="de-DE" sz="3200" dirty="0"/>
              <a:t> </a:t>
            </a:r>
            <a:r>
              <a:rPr lang="de-DE" sz="3200" dirty="0" err="1"/>
              <a:t>grown</a:t>
            </a:r>
            <a:r>
              <a:rPr lang="de-DE" sz="3200" dirty="0"/>
              <a:t> </a:t>
            </a:r>
            <a:r>
              <a:rPr lang="de-DE" sz="3200" dirty="0" err="1"/>
              <a:t>between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 err="1"/>
              <a:t>opening</a:t>
            </a:r>
            <a:r>
              <a:rPr lang="de-DE" sz="3200" dirty="0"/>
              <a:t> </a:t>
            </a:r>
            <a:r>
              <a:rPr lang="de-DE" sz="3200" dirty="0" err="1"/>
              <a:t>gaps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copper</a:t>
            </a:r>
            <a:r>
              <a:rPr lang="de-DE" sz="3200" dirty="0"/>
              <a:t> </a:t>
            </a:r>
            <a:r>
              <a:rPr lang="de-DE" sz="3200" dirty="0" err="1"/>
              <a:t>substrate</a:t>
            </a:r>
            <a:endParaRPr lang="de-DE" sz="3200" dirty="0"/>
          </a:p>
          <a:p>
            <a:pPr marL="457969" indent="-457969">
              <a:spcBef>
                <a:spcPts val="601"/>
              </a:spcBef>
              <a:spcAft>
                <a:spcPts val="601"/>
              </a:spcAft>
              <a:buFont typeface="Arial" charset="0"/>
              <a:buChar char="•"/>
            </a:pPr>
            <a:r>
              <a:rPr lang="de-DE" sz="3200" dirty="0"/>
              <a:t>This </a:t>
            </a:r>
            <a:r>
              <a:rPr lang="de-DE" sz="3200" dirty="0" err="1"/>
              <a:t>growth</a:t>
            </a:r>
            <a:r>
              <a:rPr lang="de-DE" sz="3200" dirty="0"/>
              <a:t> </a:t>
            </a:r>
            <a:r>
              <a:rPr lang="de-DE" sz="3200" dirty="0" err="1"/>
              <a:t>requires</a:t>
            </a:r>
            <a:r>
              <a:rPr lang="de-DE" sz="3200" dirty="0"/>
              <a:t> </a:t>
            </a:r>
            <a:r>
              <a:rPr lang="de-DE" sz="3200" dirty="0" err="1"/>
              <a:t>insertion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lithium</a:t>
            </a:r>
            <a:r>
              <a:rPr lang="de-DE" sz="3200" dirty="0"/>
              <a:t> </a:t>
            </a:r>
            <a:r>
              <a:rPr lang="de-DE" sz="3200" dirty="0" err="1"/>
              <a:t>into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growing</a:t>
            </a:r>
            <a:r>
              <a:rPr lang="de-DE" sz="3200" dirty="0"/>
              <a:t> </a:t>
            </a:r>
            <a:r>
              <a:rPr lang="de-DE" sz="3200" dirty="0" err="1"/>
              <a:t>wire</a:t>
            </a:r>
            <a:r>
              <a:rPr lang="de-DE" sz="3200" dirty="0"/>
              <a:t>, </a:t>
            </a:r>
            <a:r>
              <a:rPr lang="de-DE" sz="3200" dirty="0" err="1"/>
              <a:t>most</a:t>
            </a:r>
            <a:r>
              <a:rPr lang="de-DE" sz="3200" dirty="0"/>
              <a:t> </a:t>
            </a:r>
            <a:r>
              <a:rPr lang="de-DE" sz="3200" dirty="0" err="1"/>
              <a:t>likely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substrate</a:t>
            </a:r>
            <a:r>
              <a:rPr lang="de-DE" sz="3200" dirty="0"/>
              <a:t>.</a:t>
            </a:r>
          </a:p>
          <a:p>
            <a:endParaRPr lang="de-DE" sz="3205" b="1" dirty="0">
              <a:solidFill>
                <a:srgbClr val="1A578E"/>
              </a:solidFill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565497" y="31180109"/>
            <a:ext cx="4085977" cy="3230905"/>
          </a:xfrm>
          <a:prstGeom prst="roundRect">
            <a:avLst>
              <a:gd name="adj" fmla="val 7454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Abgerundetes Rechteck 50"/>
          <p:cNvSpPr/>
          <p:nvPr/>
        </p:nvSpPr>
        <p:spPr>
          <a:xfrm>
            <a:off x="16786116" y="35959006"/>
            <a:ext cx="12136914" cy="2993506"/>
          </a:xfrm>
          <a:prstGeom prst="roundRect">
            <a:avLst>
              <a:gd name="adj" fmla="val 4150"/>
            </a:avLst>
          </a:prstGeom>
          <a:solidFill>
            <a:srgbClr val="1A57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52" name="Textfeld 51"/>
          <p:cNvSpPr txBox="1"/>
          <p:nvPr/>
        </p:nvSpPr>
        <p:spPr>
          <a:xfrm>
            <a:off x="17311728" y="36332955"/>
            <a:ext cx="11253099" cy="221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0EFEB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SUMMARY</a:t>
            </a:r>
          </a:p>
          <a:p>
            <a:endParaRPr lang="de-DE" sz="1000" b="1" dirty="0">
              <a:solidFill>
                <a:srgbClr val="F0EFEB"/>
              </a:solidFill>
            </a:endParaRPr>
          </a:p>
          <a:p>
            <a:r>
              <a:rPr lang="de-DE" sz="3200" dirty="0" err="1">
                <a:solidFill>
                  <a:srgbClr val="F0EFEB"/>
                </a:solidFill>
              </a:rPr>
              <a:t>We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suggest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that</a:t>
            </a:r>
            <a:r>
              <a:rPr lang="de-DE" sz="3200" dirty="0">
                <a:solidFill>
                  <a:srgbClr val="F0EFEB"/>
                </a:solidFill>
              </a:rPr>
              <a:t> Li </a:t>
            </a:r>
            <a:r>
              <a:rPr lang="de-DE" sz="3200" dirty="0" err="1">
                <a:solidFill>
                  <a:srgbClr val="F0EFEB"/>
                </a:solidFill>
              </a:rPr>
              <a:t>whiskers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and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dendrites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can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grow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by</a:t>
            </a:r>
            <a:r>
              <a:rPr lang="de-DE" sz="3200" dirty="0">
                <a:solidFill>
                  <a:srgbClr val="F0EFEB"/>
                </a:solidFill>
              </a:rPr>
              <a:t> an </a:t>
            </a:r>
            <a:r>
              <a:rPr lang="de-DE" sz="3200" dirty="0" err="1">
                <a:solidFill>
                  <a:srgbClr val="F0EFEB"/>
                </a:solidFill>
              </a:rPr>
              <a:t>insertion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mechanism</a:t>
            </a:r>
            <a:r>
              <a:rPr lang="de-DE" sz="3200" dirty="0">
                <a:solidFill>
                  <a:srgbClr val="F0EFEB"/>
                </a:solidFill>
              </a:rPr>
              <a:t> at </a:t>
            </a:r>
            <a:r>
              <a:rPr lang="de-DE" sz="3200" dirty="0" err="1">
                <a:solidFill>
                  <a:srgbClr val="F0EFEB"/>
                </a:solidFill>
              </a:rPr>
              <a:t>defects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of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SEI </a:t>
            </a:r>
            <a:r>
              <a:rPr lang="de-DE" sz="3200" dirty="0" err="1">
                <a:solidFill>
                  <a:srgbClr val="F0EFEB"/>
                </a:solidFill>
              </a:rPr>
              <a:t>and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of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whisker</a:t>
            </a:r>
            <a:r>
              <a:rPr lang="de-DE" sz="3200" dirty="0">
                <a:solidFill>
                  <a:srgbClr val="F0EFEB"/>
                </a:solidFill>
              </a:rPr>
              <a:t>, e.g. at </a:t>
            </a:r>
            <a:r>
              <a:rPr lang="de-DE" sz="3200" dirty="0" err="1">
                <a:solidFill>
                  <a:srgbClr val="F0EFEB"/>
                </a:solidFill>
              </a:rPr>
              <a:t>kinks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of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whisker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or</a:t>
            </a:r>
            <a:r>
              <a:rPr lang="de-DE" sz="3200" dirty="0">
                <a:solidFill>
                  <a:srgbClr val="F0EFEB"/>
                </a:solidFill>
              </a:rPr>
              <a:t> at </a:t>
            </a:r>
            <a:r>
              <a:rPr lang="de-DE" sz="3200" dirty="0" err="1">
                <a:solidFill>
                  <a:srgbClr val="F0EFEB"/>
                </a:solidFill>
              </a:rPr>
              <a:t>the</a:t>
            </a:r>
            <a:r>
              <a:rPr lang="de-DE" sz="3200" dirty="0">
                <a:solidFill>
                  <a:srgbClr val="F0EFEB"/>
                </a:solidFill>
              </a:rPr>
              <a:t> </a:t>
            </a:r>
            <a:r>
              <a:rPr lang="de-DE" sz="3200" dirty="0" err="1">
                <a:solidFill>
                  <a:srgbClr val="F0EFEB"/>
                </a:solidFill>
              </a:rPr>
              <a:t>substrate</a:t>
            </a:r>
            <a:r>
              <a:rPr lang="de-DE" sz="3200" dirty="0">
                <a:solidFill>
                  <a:srgbClr val="F0EFEB"/>
                </a:solidFill>
              </a:rPr>
              <a:t>.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0" y="41980775"/>
            <a:ext cx="30346650" cy="52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5" b="1" dirty="0">
                <a:solidFill>
                  <a:schemeClr val="bg2">
                    <a:lumMod val="75000"/>
                  </a:schemeClr>
                </a:solidFill>
              </a:rPr>
              <a:t>HIU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– J</a:t>
            </a:r>
            <a:r>
              <a:rPr lang="de-DE" sz="2805" dirty="0" smtClean="0">
                <a:solidFill>
                  <a:schemeClr val="bg2">
                    <a:lumMod val="75000"/>
                  </a:schemeClr>
                </a:solidFill>
              </a:rPr>
              <a:t>oint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research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institute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KIT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and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Ulm University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with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associated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partners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DLR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and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805" dirty="0" smtClean="0">
                <a:solidFill>
                  <a:schemeClr val="bg2">
                    <a:lumMod val="75000"/>
                  </a:schemeClr>
                </a:solidFill>
              </a:rPr>
              <a:t>ZSW   │     KIT 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– The Research University in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de-DE" sz="2805" dirty="0">
                <a:solidFill>
                  <a:schemeClr val="bg2">
                    <a:lumMod val="75000"/>
                  </a:schemeClr>
                </a:solidFill>
              </a:rPr>
              <a:t> Helmholtz </a:t>
            </a:r>
            <a:r>
              <a:rPr lang="de-DE" sz="2805" dirty="0" err="1">
                <a:solidFill>
                  <a:schemeClr val="bg2">
                    <a:lumMod val="75000"/>
                  </a:schemeClr>
                </a:solidFill>
              </a:rPr>
              <a:t>Association</a:t>
            </a:r>
            <a:endParaRPr lang="de-DE" sz="2805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8" name="Bild 5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90" y="40438011"/>
            <a:ext cx="2322940" cy="1161471"/>
          </a:xfrm>
          <a:prstGeom prst="rect">
            <a:avLst/>
          </a:prstGeom>
        </p:spPr>
      </p:pic>
      <p:pic>
        <p:nvPicPr>
          <p:cNvPr id="59" name="Bild 5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486" y="40470444"/>
            <a:ext cx="3625541" cy="1030417"/>
          </a:xfrm>
          <a:prstGeom prst="rect">
            <a:avLst/>
          </a:prstGeom>
        </p:spPr>
      </p:pic>
      <p:pic>
        <p:nvPicPr>
          <p:cNvPr id="60" name="Bild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273" y="40405658"/>
            <a:ext cx="2145837" cy="1283984"/>
          </a:xfrm>
          <a:prstGeom prst="rect">
            <a:avLst/>
          </a:prstGeom>
        </p:spPr>
      </p:pic>
      <p:pic>
        <p:nvPicPr>
          <p:cNvPr id="62" name="Bild 6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1" b="13126"/>
          <a:stretch/>
        </p:blipFill>
        <p:spPr>
          <a:xfrm>
            <a:off x="24484181" y="40303891"/>
            <a:ext cx="3728725" cy="1333691"/>
          </a:xfrm>
          <a:prstGeom prst="rect">
            <a:avLst/>
          </a:prstGeom>
        </p:spPr>
      </p:pic>
      <p:sp>
        <p:nvSpPr>
          <p:cNvPr id="16" name="Sechseck 15"/>
          <p:cNvSpPr/>
          <p:nvPr/>
        </p:nvSpPr>
        <p:spPr>
          <a:xfrm rot="16200000">
            <a:off x="18849398" y="4868566"/>
            <a:ext cx="10906505" cy="10067144"/>
          </a:xfrm>
          <a:prstGeom prst="hexagon">
            <a:avLst/>
          </a:prstGeom>
          <a:solidFill>
            <a:srgbClr val="1A578E"/>
          </a:solidFill>
          <a:ln w="50800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930"/>
          </a:p>
        </p:txBody>
      </p:sp>
      <p:sp>
        <p:nvSpPr>
          <p:cNvPr id="14" name="Textfeld 13"/>
          <p:cNvSpPr txBox="1"/>
          <p:nvPr/>
        </p:nvSpPr>
        <p:spPr>
          <a:xfrm>
            <a:off x="20107825" y="7459229"/>
            <a:ext cx="8454536" cy="5781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“IN SITU” AND “EX SITU”</a:t>
            </a:r>
          </a:p>
          <a:p>
            <a:pPr algn="ctr"/>
            <a:r>
              <a:rPr lang="de-DE" sz="6000" b="1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STUDIES OF LITHIUM NUCLEATION AND DENDRITIC GROWTH</a:t>
            </a:r>
          </a:p>
          <a:p>
            <a:pPr algn="ctr"/>
            <a:r>
              <a:rPr lang="de-DE" sz="6000" b="1" dirty="0">
                <a:solidFill>
                  <a:schemeClr val="bg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DURING ELECTROPLATING </a:t>
            </a:r>
            <a:endParaRPr lang="de-DE" sz="6000" dirty="0">
              <a:solidFill>
                <a:schemeClr val="bg1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endParaRPr lang="de-DE" sz="6930" dirty="0"/>
          </a:p>
        </p:txBody>
      </p:sp>
    </p:spTree>
    <p:extLst>
      <p:ext uri="{BB962C8B-B14F-4D97-AF65-F5344CB8AC3E}">
        <p14:creationId xmlns:p14="http://schemas.microsoft.com/office/powerpoint/2010/main" val="6897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161</Words>
  <Application>Microsoft Office PowerPoint</Application>
  <PresentationFormat>Benutzerdefiniert</PresentationFormat>
  <Paragraphs>43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 Condensed</vt:lpstr>
      <vt:lpstr>OpenSans</vt:lpstr>
      <vt:lpstr>Office-Design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Anna-Lena Sattich</dc:creator>
  <cp:lastModifiedBy>Patrick</cp:lastModifiedBy>
  <cp:revision>25</cp:revision>
  <cp:lastPrinted>2021-07-07T08:20:07Z</cp:lastPrinted>
  <dcterms:created xsi:type="dcterms:W3CDTF">2021-07-06T14:19:14Z</dcterms:created>
  <dcterms:modified xsi:type="dcterms:W3CDTF">2021-07-13T08:20:58Z</dcterms:modified>
</cp:coreProperties>
</file>