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"/>
  </p:notesMasterIdLst>
  <p:sldIdLst>
    <p:sldId id="258" r:id="rId2"/>
  </p:sldIdLst>
  <p:sldSz cx="30346650" cy="428752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9E2"/>
    <a:srgbClr val="1A578E"/>
    <a:srgbClr val="FFAB00"/>
    <a:srgbClr val="F0EFEB"/>
    <a:srgbClr val="F4951F"/>
    <a:srgbClr val="FF9C20"/>
    <a:srgbClr val="FE8636"/>
    <a:srgbClr val="F07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5372"/>
    <p:restoredTop sz="94690"/>
  </p:normalViewPr>
  <p:slideViewPr>
    <p:cSldViewPr snapToGrid="0" snapToObjects="1">
      <p:cViewPr varScale="1">
        <p:scale>
          <a:sx n="18" d="100"/>
          <a:sy n="18" d="100"/>
        </p:scale>
        <p:origin x="196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82A167-674A-2544-9578-C5916081E459}" type="datetimeFigureOut">
              <a:rPr lang="de-DE" smtClean="0"/>
              <a:t>13.07.2021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214563" y="1241425"/>
            <a:ext cx="23685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2F8499-D168-EA4C-93CE-841BFF72B4B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5782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512936" rtl="0" eaLnBrk="1" latinLnBrk="0" hangingPunct="1">
      <a:defRPr sz="4612" kern="1200">
        <a:solidFill>
          <a:schemeClr val="tx1"/>
        </a:solidFill>
        <a:latin typeface="+mn-lt"/>
        <a:ea typeface="+mn-ea"/>
        <a:cs typeface="+mn-cs"/>
      </a:defRPr>
    </a:lvl1pPr>
    <a:lvl2pPr marL="1756468" algn="l" defTabSz="3512936" rtl="0" eaLnBrk="1" latinLnBrk="0" hangingPunct="1">
      <a:defRPr sz="4612" kern="1200">
        <a:solidFill>
          <a:schemeClr val="tx1"/>
        </a:solidFill>
        <a:latin typeface="+mn-lt"/>
        <a:ea typeface="+mn-ea"/>
        <a:cs typeface="+mn-cs"/>
      </a:defRPr>
    </a:lvl2pPr>
    <a:lvl3pPr marL="3512936" algn="l" defTabSz="3512936" rtl="0" eaLnBrk="1" latinLnBrk="0" hangingPunct="1">
      <a:defRPr sz="4612" kern="1200">
        <a:solidFill>
          <a:schemeClr val="tx1"/>
        </a:solidFill>
        <a:latin typeface="+mn-lt"/>
        <a:ea typeface="+mn-ea"/>
        <a:cs typeface="+mn-cs"/>
      </a:defRPr>
    </a:lvl3pPr>
    <a:lvl4pPr marL="5269404" algn="l" defTabSz="3512936" rtl="0" eaLnBrk="1" latinLnBrk="0" hangingPunct="1">
      <a:defRPr sz="4612" kern="1200">
        <a:solidFill>
          <a:schemeClr val="tx1"/>
        </a:solidFill>
        <a:latin typeface="+mn-lt"/>
        <a:ea typeface="+mn-ea"/>
        <a:cs typeface="+mn-cs"/>
      </a:defRPr>
    </a:lvl4pPr>
    <a:lvl5pPr marL="7025871" algn="l" defTabSz="3512936" rtl="0" eaLnBrk="1" latinLnBrk="0" hangingPunct="1">
      <a:defRPr sz="4612" kern="1200">
        <a:solidFill>
          <a:schemeClr val="tx1"/>
        </a:solidFill>
        <a:latin typeface="+mn-lt"/>
        <a:ea typeface="+mn-ea"/>
        <a:cs typeface="+mn-cs"/>
      </a:defRPr>
    </a:lvl5pPr>
    <a:lvl6pPr marL="8782340" algn="l" defTabSz="3512936" rtl="0" eaLnBrk="1" latinLnBrk="0" hangingPunct="1">
      <a:defRPr sz="4612" kern="1200">
        <a:solidFill>
          <a:schemeClr val="tx1"/>
        </a:solidFill>
        <a:latin typeface="+mn-lt"/>
        <a:ea typeface="+mn-ea"/>
        <a:cs typeface="+mn-cs"/>
      </a:defRPr>
    </a:lvl6pPr>
    <a:lvl7pPr marL="10538808" algn="l" defTabSz="3512936" rtl="0" eaLnBrk="1" latinLnBrk="0" hangingPunct="1">
      <a:defRPr sz="4612" kern="1200">
        <a:solidFill>
          <a:schemeClr val="tx1"/>
        </a:solidFill>
        <a:latin typeface="+mn-lt"/>
        <a:ea typeface="+mn-ea"/>
        <a:cs typeface="+mn-cs"/>
      </a:defRPr>
    </a:lvl7pPr>
    <a:lvl8pPr marL="12295274" algn="l" defTabSz="3512936" rtl="0" eaLnBrk="1" latinLnBrk="0" hangingPunct="1">
      <a:defRPr sz="4612" kern="1200">
        <a:solidFill>
          <a:schemeClr val="tx1"/>
        </a:solidFill>
        <a:latin typeface="+mn-lt"/>
        <a:ea typeface="+mn-ea"/>
        <a:cs typeface="+mn-cs"/>
      </a:defRPr>
    </a:lvl8pPr>
    <a:lvl9pPr marL="14051743" algn="l" defTabSz="3512936" rtl="0" eaLnBrk="1" latinLnBrk="0" hangingPunct="1">
      <a:defRPr sz="4612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5999" y="7016847"/>
            <a:ext cx="25794653" cy="14926921"/>
          </a:xfrm>
        </p:spPr>
        <p:txBody>
          <a:bodyPr anchor="b"/>
          <a:lstStyle>
            <a:lvl1pPr algn="ctr">
              <a:defRPr sz="19913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93331" y="22519408"/>
            <a:ext cx="22759988" cy="10351579"/>
          </a:xfrm>
        </p:spPr>
        <p:txBody>
          <a:bodyPr/>
          <a:lstStyle>
            <a:lvl1pPr marL="0" indent="0" algn="ctr">
              <a:buNone/>
              <a:defRPr sz="7965"/>
            </a:lvl1pPr>
            <a:lvl2pPr marL="1517355" indent="0" algn="ctr">
              <a:buNone/>
              <a:defRPr sz="6638"/>
            </a:lvl2pPr>
            <a:lvl3pPr marL="3034711" indent="0" algn="ctr">
              <a:buNone/>
              <a:defRPr sz="5974"/>
            </a:lvl3pPr>
            <a:lvl4pPr marL="4552066" indent="0" algn="ctr">
              <a:buNone/>
              <a:defRPr sz="5310"/>
            </a:lvl4pPr>
            <a:lvl5pPr marL="6069421" indent="0" algn="ctr">
              <a:buNone/>
              <a:defRPr sz="5310"/>
            </a:lvl5pPr>
            <a:lvl6pPr marL="7586777" indent="0" algn="ctr">
              <a:buNone/>
              <a:defRPr sz="5310"/>
            </a:lvl6pPr>
            <a:lvl7pPr marL="9104132" indent="0" algn="ctr">
              <a:buNone/>
              <a:defRPr sz="5310"/>
            </a:lvl7pPr>
            <a:lvl8pPr marL="10621488" indent="0" algn="ctr">
              <a:buNone/>
              <a:defRPr sz="5310"/>
            </a:lvl8pPr>
            <a:lvl9pPr marL="12138843" indent="0" algn="ctr">
              <a:buNone/>
              <a:defRPr sz="531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B0897-7F72-7B40-9BAA-E212CF078660}" type="datetimeFigureOut">
              <a:rPr lang="de-DE" smtClean="0"/>
              <a:t>13.07.2021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50740-9D52-6E48-9511-5A793CEB6BB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0188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B0897-7F72-7B40-9BAA-E212CF078660}" type="datetimeFigureOut">
              <a:rPr lang="de-DE" smtClean="0"/>
              <a:t>13.07.2021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50740-9D52-6E48-9511-5A793CEB6BB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5197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716823" y="2282707"/>
            <a:ext cx="6543496" cy="36334750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86334" y="2282707"/>
            <a:ext cx="19251156" cy="3633475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B0897-7F72-7B40-9BAA-E212CF078660}" type="datetimeFigureOut">
              <a:rPr lang="de-DE" smtClean="0"/>
              <a:t>13.07.2021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50740-9D52-6E48-9511-5A793CEB6BB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0336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B0897-7F72-7B40-9BAA-E212CF078660}" type="datetimeFigureOut">
              <a:rPr lang="de-DE" smtClean="0"/>
              <a:t>13.07.2021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50740-9D52-6E48-9511-5A793CEB6BB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3665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0528" y="10689038"/>
            <a:ext cx="26173986" cy="17834889"/>
          </a:xfrm>
        </p:spPr>
        <p:txBody>
          <a:bodyPr anchor="b"/>
          <a:lstStyle>
            <a:lvl1pPr>
              <a:defRPr sz="19913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70528" y="28692652"/>
            <a:ext cx="26173986" cy="9378947"/>
          </a:xfrm>
        </p:spPr>
        <p:txBody>
          <a:bodyPr/>
          <a:lstStyle>
            <a:lvl1pPr marL="0" indent="0">
              <a:buNone/>
              <a:defRPr sz="7965">
                <a:solidFill>
                  <a:schemeClr val="tx1"/>
                </a:solidFill>
              </a:defRPr>
            </a:lvl1pPr>
            <a:lvl2pPr marL="1517355" indent="0">
              <a:buNone/>
              <a:defRPr sz="6638">
                <a:solidFill>
                  <a:schemeClr val="tx1">
                    <a:tint val="75000"/>
                  </a:schemeClr>
                </a:solidFill>
              </a:defRPr>
            </a:lvl2pPr>
            <a:lvl3pPr marL="3034711" indent="0">
              <a:buNone/>
              <a:defRPr sz="5974">
                <a:solidFill>
                  <a:schemeClr val="tx1">
                    <a:tint val="75000"/>
                  </a:schemeClr>
                </a:solidFill>
              </a:defRPr>
            </a:lvl3pPr>
            <a:lvl4pPr marL="4552066" indent="0">
              <a:buNone/>
              <a:defRPr sz="5310">
                <a:solidFill>
                  <a:schemeClr val="tx1">
                    <a:tint val="75000"/>
                  </a:schemeClr>
                </a:solidFill>
              </a:defRPr>
            </a:lvl4pPr>
            <a:lvl5pPr marL="6069421" indent="0">
              <a:buNone/>
              <a:defRPr sz="5310">
                <a:solidFill>
                  <a:schemeClr val="tx1">
                    <a:tint val="75000"/>
                  </a:schemeClr>
                </a:solidFill>
              </a:defRPr>
            </a:lvl5pPr>
            <a:lvl6pPr marL="7586777" indent="0">
              <a:buNone/>
              <a:defRPr sz="5310">
                <a:solidFill>
                  <a:schemeClr val="tx1">
                    <a:tint val="75000"/>
                  </a:schemeClr>
                </a:solidFill>
              </a:defRPr>
            </a:lvl6pPr>
            <a:lvl7pPr marL="9104132" indent="0">
              <a:buNone/>
              <a:defRPr sz="5310">
                <a:solidFill>
                  <a:schemeClr val="tx1">
                    <a:tint val="75000"/>
                  </a:schemeClr>
                </a:solidFill>
              </a:defRPr>
            </a:lvl7pPr>
            <a:lvl8pPr marL="10621488" indent="0">
              <a:buNone/>
              <a:defRPr sz="5310">
                <a:solidFill>
                  <a:schemeClr val="tx1">
                    <a:tint val="75000"/>
                  </a:schemeClr>
                </a:solidFill>
              </a:defRPr>
            </a:lvl8pPr>
            <a:lvl9pPr marL="12138843" indent="0">
              <a:buNone/>
              <a:defRPr sz="53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B0897-7F72-7B40-9BAA-E212CF078660}" type="datetimeFigureOut">
              <a:rPr lang="de-DE" smtClean="0"/>
              <a:t>13.07.2021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50740-9D52-6E48-9511-5A793CEB6BB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6418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86332" y="11413537"/>
            <a:ext cx="12897326" cy="2720392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62992" y="11413537"/>
            <a:ext cx="12897326" cy="2720392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B0897-7F72-7B40-9BAA-E212CF078660}" type="datetimeFigureOut">
              <a:rPr lang="de-DE" smtClean="0"/>
              <a:t>13.07.2021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50740-9D52-6E48-9511-5A793CEB6BB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8261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0285" y="2282717"/>
            <a:ext cx="26173986" cy="828722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90288" y="10510382"/>
            <a:ext cx="12838053" cy="5150976"/>
          </a:xfrm>
        </p:spPr>
        <p:txBody>
          <a:bodyPr anchor="b"/>
          <a:lstStyle>
            <a:lvl1pPr marL="0" indent="0">
              <a:buNone/>
              <a:defRPr sz="7965" b="1"/>
            </a:lvl1pPr>
            <a:lvl2pPr marL="1517355" indent="0">
              <a:buNone/>
              <a:defRPr sz="6638" b="1"/>
            </a:lvl2pPr>
            <a:lvl3pPr marL="3034711" indent="0">
              <a:buNone/>
              <a:defRPr sz="5974" b="1"/>
            </a:lvl3pPr>
            <a:lvl4pPr marL="4552066" indent="0">
              <a:buNone/>
              <a:defRPr sz="5310" b="1"/>
            </a:lvl4pPr>
            <a:lvl5pPr marL="6069421" indent="0">
              <a:buNone/>
              <a:defRPr sz="5310" b="1"/>
            </a:lvl5pPr>
            <a:lvl6pPr marL="7586777" indent="0">
              <a:buNone/>
              <a:defRPr sz="5310" b="1"/>
            </a:lvl6pPr>
            <a:lvl7pPr marL="9104132" indent="0">
              <a:buNone/>
              <a:defRPr sz="5310" b="1"/>
            </a:lvl7pPr>
            <a:lvl8pPr marL="10621488" indent="0">
              <a:buNone/>
              <a:defRPr sz="5310" b="1"/>
            </a:lvl8pPr>
            <a:lvl9pPr marL="12138843" indent="0">
              <a:buNone/>
              <a:defRPr sz="531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90288" y="15661358"/>
            <a:ext cx="12838053" cy="2303549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62993" y="10510382"/>
            <a:ext cx="12901279" cy="5150976"/>
          </a:xfrm>
        </p:spPr>
        <p:txBody>
          <a:bodyPr anchor="b"/>
          <a:lstStyle>
            <a:lvl1pPr marL="0" indent="0">
              <a:buNone/>
              <a:defRPr sz="7965" b="1"/>
            </a:lvl1pPr>
            <a:lvl2pPr marL="1517355" indent="0">
              <a:buNone/>
              <a:defRPr sz="6638" b="1"/>
            </a:lvl2pPr>
            <a:lvl3pPr marL="3034711" indent="0">
              <a:buNone/>
              <a:defRPr sz="5974" b="1"/>
            </a:lvl3pPr>
            <a:lvl4pPr marL="4552066" indent="0">
              <a:buNone/>
              <a:defRPr sz="5310" b="1"/>
            </a:lvl4pPr>
            <a:lvl5pPr marL="6069421" indent="0">
              <a:buNone/>
              <a:defRPr sz="5310" b="1"/>
            </a:lvl5pPr>
            <a:lvl6pPr marL="7586777" indent="0">
              <a:buNone/>
              <a:defRPr sz="5310" b="1"/>
            </a:lvl6pPr>
            <a:lvl7pPr marL="9104132" indent="0">
              <a:buNone/>
              <a:defRPr sz="5310" b="1"/>
            </a:lvl7pPr>
            <a:lvl8pPr marL="10621488" indent="0">
              <a:buNone/>
              <a:defRPr sz="5310" b="1"/>
            </a:lvl8pPr>
            <a:lvl9pPr marL="12138843" indent="0">
              <a:buNone/>
              <a:defRPr sz="531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62993" y="15661358"/>
            <a:ext cx="12901279" cy="2303549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B0897-7F72-7B40-9BAA-E212CF078660}" type="datetimeFigureOut">
              <a:rPr lang="de-DE" smtClean="0"/>
              <a:t>13.07.2021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50740-9D52-6E48-9511-5A793CEB6BB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2112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B0897-7F72-7B40-9BAA-E212CF078660}" type="datetimeFigureOut">
              <a:rPr lang="de-DE" smtClean="0"/>
              <a:t>13.07.2021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50740-9D52-6E48-9511-5A793CEB6BB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7421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B0897-7F72-7B40-9BAA-E212CF078660}" type="datetimeFigureOut">
              <a:rPr lang="de-DE" smtClean="0"/>
              <a:t>13.07.2021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50740-9D52-6E48-9511-5A793CEB6BB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9986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0285" y="2858347"/>
            <a:ext cx="9787584" cy="10004213"/>
          </a:xfrm>
        </p:spPr>
        <p:txBody>
          <a:bodyPr anchor="b"/>
          <a:lstStyle>
            <a:lvl1pPr>
              <a:defRPr sz="1062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01279" y="6173244"/>
            <a:ext cx="15362992" cy="30469181"/>
          </a:xfrm>
        </p:spPr>
        <p:txBody>
          <a:bodyPr/>
          <a:lstStyle>
            <a:lvl1pPr>
              <a:defRPr sz="10620"/>
            </a:lvl1pPr>
            <a:lvl2pPr>
              <a:defRPr sz="9293"/>
            </a:lvl2pPr>
            <a:lvl3pPr>
              <a:defRPr sz="7965"/>
            </a:lvl3pPr>
            <a:lvl4pPr>
              <a:defRPr sz="6638"/>
            </a:lvl4pPr>
            <a:lvl5pPr>
              <a:defRPr sz="6638"/>
            </a:lvl5pPr>
            <a:lvl6pPr>
              <a:defRPr sz="6638"/>
            </a:lvl6pPr>
            <a:lvl7pPr>
              <a:defRPr sz="6638"/>
            </a:lvl7pPr>
            <a:lvl8pPr>
              <a:defRPr sz="6638"/>
            </a:lvl8pPr>
            <a:lvl9pPr>
              <a:defRPr sz="6638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90285" y="12862560"/>
            <a:ext cx="9787584" cy="23829483"/>
          </a:xfrm>
        </p:spPr>
        <p:txBody>
          <a:bodyPr/>
          <a:lstStyle>
            <a:lvl1pPr marL="0" indent="0">
              <a:buNone/>
              <a:defRPr sz="5310"/>
            </a:lvl1pPr>
            <a:lvl2pPr marL="1517355" indent="0">
              <a:buNone/>
              <a:defRPr sz="4646"/>
            </a:lvl2pPr>
            <a:lvl3pPr marL="3034711" indent="0">
              <a:buNone/>
              <a:defRPr sz="3983"/>
            </a:lvl3pPr>
            <a:lvl4pPr marL="4552066" indent="0">
              <a:buNone/>
              <a:defRPr sz="3319"/>
            </a:lvl4pPr>
            <a:lvl5pPr marL="6069421" indent="0">
              <a:buNone/>
              <a:defRPr sz="3319"/>
            </a:lvl5pPr>
            <a:lvl6pPr marL="7586777" indent="0">
              <a:buNone/>
              <a:defRPr sz="3319"/>
            </a:lvl6pPr>
            <a:lvl7pPr marL="9104132" indent="0">
              <a:buNone/>
              <a:defRPr sz="3319"/>
            </a:lvl7pPr>
            <a:lvl8pPr marL="10621488" indent="0">
              <a:buNone/>
              <a:defRPr sz="3319"/>
            </a:lvl8pPr>
            <a:lvl9pPr marL="12138843" indent="0">
              <a:buNone/>
              <a:defRPr sz="3319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B0897-7F72-7B40-9BAA-E212CF078660}" type="datetimeFigureOut">
              <a:rPr lang="de-DE" smtClean="0"/>
              <a:t>13.07.2021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50740-9D52-6E48-9511-5A793CEB6BB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8878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0285" y="2858347"/>
            <a:ext cx="9787584" cy="10004213"/>
          </a:xfrm>
        </p:spPr>
        <p:txBody>
          <a:bodyPr anchor="b"/>
          <a:lstStyle>
            <a:lvl1pPr>
              <a:defRPr sz="1062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901279" y="6173244"/>
            <a:ext cx="15362992" cy="30469181"/>
          </a:xfrm>
        </p:spPr>
        <p:txBody>
          <a:bodyPr anchor="t"/>
          <a:lstStyle>
            <a:lvl1pPr marL="0" indent="0">
              <a:buNone/>
              <a:defRPr sz="10620"/>
            </a:lvl1pPr>
            <a:lvl2pPr marL="1517355" indent="0">
              <a:buNone/>
              <a:defRPr sz="9293"/>
            </a:lvl2pPr>
            <a:lvl3pPr marL="3034711" indent="0">
              <a:buNone/>
              <a:defRPr sz="7965"/>
            </a:lvl3pPr>
            <a:lvl4pPr marL="4552066" indent="0">
              <a:buNone/>
              <a:defRPr sz="6638"/>
            </a:lvl4pPr>
            <a:lvl5pPr marL="6069421" indent="0">
              <a:buNone/>
              <a:defRPr sz="6638"/>
            </a:lvl5pPr>
            <a:lvl6pPr marL="7586777" indent="0">
              <a:buNone/>
              <a:defRPr sz="6638"/>
            </a:lvl6pPr>
            <a:lvl7pPr marL="9104132" indent="0">
              <a:buNone/>
              <a:defRPr sz="6638"/>
            </a:lvl7pPr>
            <a:lvl8pPr marL="10621488" indent="0">
              <a:buNone/>
              <a:defRPr sz="6638"/>
            </a:lvl8pPr>
            <a:lvl9pPr marL="12138843" indent="0">
              <a:buNone/>
              <a:defRPr sz="6638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90285" y="12862560"/>
            <a:ext cx="9787584" cy="23829483"/>
          </a:xfrm>
        </p:spPr>
        <p:txBody>
          <a:bodyPr/>
          <a:lstStyle>
            <a:lvl1pPr marL="0" indent="0">
              <a:buNone/>
              <a:defRPr sz="5310"/>
            </a:lvl1pPr>
            <a:lvl2pPr marL="1517355" indent="0">
              <a:buNone/>
              <a:defRPr sz="4646"/>
            </a:lvl2pPr>
            <a:lvl3pPr marL="3034711" indent="0">
              <a:buNone/>
              <a:defRPr sz="3983"/>
            </a:lvl3pPr>
            <a:lvl4pPr marL="4552066" indent="0">
              <a:buNone/>
              <a:defRPr sz="3319"/>
            </a:lvl4pPr>
            <a:lvl5pPr marL="6069421" indent="0">
              <a:buNone/>
              <a:defRPr sz="3319"/>
            </a:lvl5pPr>
            <a:lvl6pPr marL="7586777" indent="0">
              <a:buNone/>
              <a:defRPr sz="3319"/>
            </a:lvl6pPr>
            <a:lvl7pPr marL="9104132" indent="0">
              <a:buNone/>
              <a:defRPr sz="3319"/>
            </a:lvl7pPr>
            <a:lvl8pPr marL="10621488" indent="0">
              <a:buNone/>
              <a:defRPr sz="3319"/>
            </a:lvl8pPr>
            <a:lvl9pPr marL="12138843" indent="0">
              <a:buNone/>
              <a:defRPr sz="3319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B0897-7F72-7B40-9BAA-E212CF078660}" type="datetimeFigureOut">
              <a:rPr lang="de-DE" smtClean="0"/>
              <a:t>13.07.2021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50740-9D52-6E48-9511-5A793CEB6BB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012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6332" y="2282717"/>
            <a:ext cx="26173986" cy="8287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6332" y="11413537"/>
            <a:ext cx="26173986" cy="272039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6332" y="39738968"/>
            <a:ext cx="6827996" cy="22827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98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7B0897-7F72-7B40-9BAA-E212CF078660}" type="datetimeFigureOut">
              <a:rPr lang="de-DE" smtClean="0"/>
              <a:t>13.07.2021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52328" y="39738968"/>
            <a:ext cx="10241994" cy="22827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98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432322" y="39738968"/>
            <a:ext cx="6827996" cy="22827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98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750740-9D52-6E48-9511-5A793CEB6BB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8510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3034711" rtl="0" eaLnBrk="1" latinLnBrk="0" hangingPunct="1">
        <a:lnSpc>
          <a:spcPct val="90000"/>
        </a:lnSpc>
        <a:spcBef>
          <a:spcPct val="0"/>
        </a:spcBef>
        <a:buNone/>
        <a:defRPr sz="1460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58678" indent="-758678" algn="l" defTabSz="3034711" rtl="0" eaLnBrk="1" latinLnBrk="0" hangingPunct="1">
        <a:lnSpc>
          <a:spcPct val="90000"/>
        </a:lnSpc>
        <a:spcBef>
          <a:spcPts val="3319"/>
        </a:spcBef>
        <a:buFont typeface="Arial" panose="020B0604020202020204" pitchFamily="34" charset="0"/>
        <a:buChar char="•"/>
        <a:defRPr sz="9293" kern="1200">
          <a:solidFill>
            <a:schemeClr val="tx1"/>
          </a:solidFill>
          <a:latin typeface="+mn-lt"/>
          <a:ea typeface="+mn-ea"/>
          <a:cs typeface="+mn-cs"/>
        </a:defRPr>
      </a:lvl1pPr>
      <a:lvl2pPr marL="2276033" indent="-758678" algn="l" defTabSz="3034711" rtl="0" eaLnBrk="1" latinLnBrk="0" hangingPunct="1">
        <a:lnSpc>
          <a:spcPct val="90000"/>
        </a:lnSpc>
        <a:spcBef>
          <a:spcPts val="1659"/>
        </a:spcBef>
        <a:buFont typeface="Arial" panose="020B0604020202020204" pitchFamily="34" charset="0"/>
        <a:buChar char="•"/>
        <a:defRPr sz="7965" kern="1200">
          <a:solidFill>
            <a:schemeClr val="tx1"/>
          </a:solidFill>
          <a:latin typeface="+mn-lt"/>
          <a:ea typeface="+mn-ea"/>
          <a:cs typeface="+mn-cs"/>
        </a:defRPr>
      </a:lvl2pPr>
      <a:lvl3pPr marL="3793388" indent="-758678" algn="l" defTabSz="3034711" rtl="0" eaLnBrk="1" latinLnBrk="0" hangingPunct="1">
        <a:lnSpc>
          <a:spcPct val="90000"/>
        </a:lnSpc>
        <a:spcBef>
          <a:spcPts val="1659"/>
        </a:spcBef>
        <a:buFont typeface="Arial" panose="020B0604020202020204" pitchFamily="34" charset="0"/>
        <a:buChar char="•"/>
        <a:defRPr sz="6638" kern="1200">
          <a:solidFill>
            <a:schemeClr val="tx1"/>
          </a:solidFill>
          <a:latin typeface="+mn-lt"/>
          <a:ea typeface="+mn-ea"/>
          <a:cs typeface="+mn-cs"/>
        </a:defRPr>
      </a:lvl3pPr>
      <a:lvl4pPr marL="5310744" indent="-758678" algn="l" defTabSz="3034711" rtl="0" eaLnBrk="1" latinLnBrk="0" hangingPunct="1">
        <a:lnSpc>
          <a:spcPct val="90000"/>
        </a:lnSpc>
        <a:spcBef>
          <a:spcPts val="1659"/>
        </a:spcBef>
        <a:buFont typeface="Arial" panose="020B0604020202020204" pitchFamily="34" charset="0"/>
        <a:buChar char="•"/>
        <a:defRPr sz="5974" kern="1200">
          <a:solidFill>
            <a:schemeClr val="tx1"/>
          </a:solidFill>
          <a:latin typeface="+mn-lt"/>
          <a:ea typeface="+mn-ea"/>
          <a:cs typeface="+mn-cs"/>
        </a:defRPr>
      </a:lvl4pPr>
      <a:lvl5pPr marL="6828099" indent="-758678" algn="l" defTabSz="3034711" rtl="0" eaLnBrk="1" latinLnBrk="0" hangingPunct="1">
        <a:lnSpc>
          <a:spcPct val="90000"/>
        </a:lnSpc>
        <a:spcBef>
          <a:spcPts val="1659"/>
        </a:spcBef>
        <a:buFont typeface="Arial" panose="020B0604020202020204" pitchFamily="34" charset="0"/>
        <a:buChar char="•"/>
        <a:defRPr sz="5974" kern="1200">
          <a:solidFill>
            <a:schemeClr val="tx1"/>
          </a:solidFill>
          <a:latin typeface="+mn-lt"/>
          <a:ea typeface="+mn-ea"/>
          <a:cs typeface="+mn-cs"/>
        </a:defRPr>
      </a:lvl5pPr>
      <a:lvl6pPr marL="8345454" indent="-758678" algn="l" defTabSz="3034711" rtl="0" eaLnBrk="1" latinLnBrk="0" hangingPunct="1">
        <a:lnSpc>
          <a:spcPct val="90000"/>
        </a:lnSpc>
        <a:spcBef>
          <a:spcPts val="1659"/>
        </a:spcBef>
        <a:buFont typeface="Arial" panose="020B0604020202020204" pitchFamily="34" charset="0"/>
        <a:buChar char="•"/>
        <a:defRPr sz="5974" kern="1200">
          <a:solidFill>
            <a:schemeClr val="tx1"/>
          </a:solidFill>
          <a:latin typeface="+mn-lt"/>
          <a:ea typeface="+mn-ea"/>
          <a:cs typeface="+mn-cs"/>
        </a:defRPr>
      </a:lvl6pPr>
      <a:lvl7pPr marL="9862810" indent="-758678" algn="l" defTabSz="3034711" rtl="0" eaLnBrk="1" latinLnBrk="0" hangingPunct="1">
        <a:lnSpc>
          <a:spcPct val="90000"/>
        </a:lnSpc>
        <a:spcBef>
          <a:spcPts val="1659"/>
        </a:spcBef>
        <a:buFont typeface="Arial" panose="020B0604020202020204" pitchFamily="34" charset="0"/>
        <a:buChar char="•"/>
        <a:defRPr sz="5974" kern="1200">
          <a:solidFill>
            <a:schemeClr val="tx1"/>
          </a:solidFill>
          <a:latin typeface="+mn-lt"/>
          <a:ea typeface="+mn-ea"/>
          <a:cs typeface="+mn-cs"/>
        </a:defRPr>
      </a:lvl7pPr>
      <a:lvl8pPr marL="11380165" indent="-758678" algn="l" defTabSz="3034711" rtl="0" eaLnBrk="1" latinLnBrk="0" hangingPunct="1">
        <a:lnSpc>
          <a:spcPct val="90000"/>
        </a:lnSpc>
        <a:spcBef>
          <a:spcPts val="1659"/>
        </a:spcBef>
        <a:buFont typeface="Arial" panose="020B0604020202020204" pitchFamily="34" charset="0"/>
        <a:buChar char="•"/>
        <a:defRPr sz="5974" kern="1200">
          <a:solidFill>
            <a:schemeClr val="tx1"/>
          </a:solidFill>
          <a:latin typeface="+mn-lt"/>
          <a:ea typeface="+mn-ea"/>
          <a:cs typeface="+mn-cs"/>
        </a:defRPr>
      </a:lvl8pPr>
      <a:lvl9pPr marL="12897521" indent="-758678" algn="l" defTabSz="3034711" rtl="0" eaLnBrk="1" latinLnBrk="0" hangingPunct="1">
        <a:lnSpc>
          <a:spcPct val="90000"/>
        </a:lnSpc>
        <a:spcBef>
          <a:spcPts val="1659"/>
        </a:spcBef>
        <a:buFont typeface="Arial" panose="020B0604020202020204" pitchFamily="34" charset="0"/>
        <a:buChar char="•"/>
        <a:defRPr sz="597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34711" rtl="0" eaLnBrk="1" latinLnBrk="0" hangingPunct="1">
        <a:defRPr sz="5974" kern="1200">
          <a:solidFill>
            <a:schemeClr val="tx1"/>
          </a:solidFill>
          <a:latin typeface="+mn-lt"/>
          <a:ea typeface="+mn-ea"/>
          <a:cs typeface="+mn-cs"/>
        </a:defRPr>
      </a:lvl1pPr>
      <a:lvl2pPr marL="1517355" algn="l" defTabSz="3034711" rtl="0" eaLnBrk="1" latinLnBrk="0" hangingPunct="1">
        <a:defRPr sz="5974" kern="1200">
          <a:solidFill>
            <a:schemeClr val="tx1"/>
          </a:solidFill>
          <a:latin typeface="+mn-lt"/>
          <a:ea typeface="+mn-ea"/>
          <a:cs typeface="+mn-cs"/>
        </a:defRPr>
      </a:lvl2pPr>
      <a:lvl3pPr marL="3034711" algn="l" defTabSz="3034711" rtl="0" eaLnBrk="1" latinLnBrk="0" hangingPunct="1">
        <a:defRPr sz="5974" kern="1200">
          <a:solidFill>
            <a:schemeClr val="tx1"/>
          </a:solidFill>
          <a:latin typeface="+mn-lt"/>
          <a:ea typeface="+mn-ea"/>
          <a:cs typeface="+mn-cs"/>
        </a:defRPr>
      </a:lvl3pPr>
      <a:lvl4pPr marL="4552066" algn="l" defTabSz="3034711" rtl="0" eaLnBrk="1" latinLnBrk="0" hangingPunct="1">
        <a:defRPr sz="5974" kern="1200">
          <a:solidFill>
            <a:schemeClr val="tx1"/>
          </a:solidFill>
          <a:latin typeface="+mn-lt"/>
          <a:ea typeface="+mn-ea"/>
          <a:cs typeface="+mn-cs"/>
        </a:defRPr>
      </a:lvl4pPr>
      <a:lvl5pPr marL="6069421" algn="l" defTabSz="3034711" rtl="0" eaLnBrk="1" latinLnBrk="0" hangingPunct="1">
        <a:defRPr sz="5974" kern="1200">
          <a:solidFill>
            <a:schemeClr val="tx1"/>
          </a:solidFill>
          <a:latin typeface="+mn-lt"/>
          <a:ea typeface="+mn-ea"/>
          <a:cs typeface="+mn-cs"/>
        </a:defRPr>
      </a:lvl5pPr>
      <a:lvl6pPr marL="7586777" algn="l" defTabSz="3034711" rtl="0" eaLnBrk="1" latinLnBrk="0" hangingPunct="1">
        <a:defRPr sz="5974" kern="1200">
          <a:solidFill>
            <a:schemeClr val="tx1"/>
          </a:solidFill>
          <a:latin typeface="+mn-lt"/>
          <a:ea typeface="+mn-ea"/>
          <a:cs typeface="+mn-cs"/>
        </a:defRPr>
      </a:lvl6pPr>
      <a:lvl7pPr marL="9104132" algn="l" defTabSz="3034711" rtl="0" eaLnBrk="1" latinLnBrk="0" hangingPunct="1">
        <a:defRPr sz="5974" kern="1200">
          <a:solidFill>
            <a:schemeClr val="tx1"/>
          </a:solidFill>
          <a:latin typeface="+mn-lt"/>
          <a:ea typeface="+mn-ea"/>
          <a:cs typeface="+mn-cs"/>
        </a:defRPr>
      </a:lvl7pPr>
      <a:lvl8pPr marL="10621488" algn="l" defTabSz="3034711" rtl="0" eaLnBrk="1" latinLnBrk="0" hangingPunct="1">
        <a:defRPr sz="5974" kern="1200">
          <a:solidFill>
            <a:schemeClr val="tx1"/>
          </a:solidFill>
          <a:latin typeface="+mn-lt"/>
          <a:ea typeface="+mn-ea"/>
          <a:cs typeface="+mn-cs"/>
        </a:defRPr>
      </a:lvl8pPr>
      <a:lvl9pPr marL="12138843" algn="l" defTabSz="3034711" rtl="0" eaLnBrk="1" latinLnBrk="0" hangingPunct="1">
        <a:defRPr sz="597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9" t="19313" r="24103" b="4827"/>
          <a:stretch/>
        </p:blipFill>
        <p:spPr>
          <a:xfrm>
            <a:off x="0" y="6989566"/>
            <a:ext cx="30381677" cy="32840732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1683569" y="5053638"/>
            <a:ext cx="26610684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900" dirty="0">
                <a:solidFill>
                  <a:schemeClr val="bg1">
                    <a:lumMod val="75000"/>
                  </a:schemeClr>
                </a:solidFill>
                <a:latin typeface="OpenSans" charset="0"/>
              </a:rPr>
              <a:t>Jens Steiger1, Dominik Kramer2, Steven T. Boles1, Reiner Mö</a:t>
            </a:r>
            <a:r>
              <a:rPr lang="de-DE" sz="2900" dirty="0" smtClean="0">
                <a:solidFill>
                  <a:schemeClr val="bg1">
                    <a:lumMod val="75000"/>
                  </a:schemeClr>
                </a:solidFill>
                <a:latin typeface="OpenSans" charset="0"/>
              </a:rPr>
              <a:t>nig1</a:t>
            </a:r>
            <a:r>
              <a:rPr lang="de-DE" sz="2900" dirty="0">
                <a:solidFill>
                  <a:schemeClr val="bg1">
                    <a:lumMod val="75000"/>
                  </a:schemeClr>
                </a:solidFill>
                <a:latin typeface="OpenSans" charset="0"/>
              </a:rPr>
              <a:t/>
            </a:r>
            <a:br>
              <a:rPr lang="de-DE" sz="2900" dirty="0">
                <a:solidFill>
                  <a:schemeClr val="bg1">
                    <a:lumMod val="75000"/>
                  </a:schemeClr>
                </a:solidFill>
                <a:latin typeface="OpenSans" charset="0"/>
              </a:rPr>
            </a:br>
            <a:r>
              <a:rPr lang="de-DE" sz="2900" dirty="0">
                <a:solidFill>
                  <a:schemeClr val="bg1">
                    <a:lumMod val="75000"/>
                  </a:schemeClr>
                </a:solidFill>
                <a:latin typeface="OpenSans" charset="0"/>
              </a:rPr>
              <a:t>1 Institute </a:t>
            </a:r>
            <a:r>
              <a:rPr lang="de-DE" sz="2900" dirty="0" err="1">
                <a:solidFill>
                  <a:schemeClr val="bg1">
                    <a:lumMod val="75000"/>
                  </a:schemeClr>
                </a:solidFill>
                <a:latin typeface="OpenSans" charset="0"/>
              </a:rPr>
              <a:t>for</a:t>
            </a:r>
            <a:r>
              <a:rPr lang="de-DE" sz="2900" dirty="0">
                <a:solidFill>
                  <a:schemeClr val="bg1">
                    <a:lumMod val="75000"/>
                  </a:schemeClr>
                </a:solidFill>
                <a:latin typeface="OpenSans" charset="0"/>
              </a:rPr>
              <a:t> Applied Materials IAM, Karlsruhe, Germany</a:t>
            </a:r>
            <a:br>
              <a:rPr lang="de-DE" sz="2900" dirty="0">
                <a:solidFill>
                  <a:schemeClr val="bg1">
                    <a:lumMod val="75000"/>
                  </a:schemeClr>
                </a:solidFill>
                <a:latin typeface="OpenSans" charset="0"/>
              </a:rPr>
            </a:br>
            <a:r>
              <a:rPr lang="de-DE" sz="2900" dirty="0">
                <a:solidFill>
                  <a:schemeClr val="bg1">
                    <a:lumMod val="75000"/>
                  </a:schemeClr>
                </a:solidFill>
                <a:latin typeface="OpenSans" charset="0"/>
              </a:rPr>
              <a:t>2 Helmholtz Institute Ulm </a:t>
            </a:r>
            <a:r>
              <a:rPr lang="de-DE" sz="2900" dirty="0" err="1">
                <a:solidFill>
                  <a:schemeClr val="bg1">
                    <a:lumMod val="75000"/>
                  </a:schemeClr>
                </a:solidFill>
                <a:latin typeface="OpenSans" charset="0"/>
              </a:rPr>
              <a:t>for</a:t>
            </a:r>
            <a:r>
              <a:rPr lang="de-DE" sz="2900" dirty="0">
                <a:solidFill>
                  <a:schemeClr val="bg1">
                    <a:lumMod val="75000"/>
                  </a:schemeClr>
                </a:solidFill>
                <a:latin typeface="OpenSans" charset="0"/>
              </a:rPr>
              <a:t> </a:t>
            </a:r>
            <a:r>
              <a:rPr lang="de-DE" sz="2900" dirty="0" err="1">
                <a:solidFill>
                  <a:schemeClr val="bg1">
                    <a:lumMod val="75000"/>
                  </a:schemeClr>
                </a:solidFill>
                <a:latin typeface="OpenSans" charset="0"/>
              </a:rPr>
              <a:t>Electrochemical</a:t>
            </a:r>
            <a:r>
              <a:rPr lang="de-DE" sz="2900" dirty="0">
                <a:solidFill>
                  <a:schemeClr val="bg1">
                    <a:lumMod val="75000"/>
                  </a:schemeClr>
                </a:solidFill>
                <a:latin typeface="OpenSans" charset="0"/>
              </a:rPr>
              <a:t> </a:t>
            </a:r>
            <a:r>
              <a:rPr lang="de-DE" sz="2900" dirty="0" err="1">
                <a:solidFill>
                  <a:schemeClr val="bg1">
                    <a:lumMod val="75000"/>
                  </a:schemeClr>
                </a:solidFill>
                <a:latin typeface="OpenSans" charset="0"/>
              </a:rPr>
              <a:t>Energy</a:t>
            </a:r>
            <a:r>
              <a:rPr lang="de-DE" sz="2900" dirty="0">
                <a:solidFill>
                  <a:schemeClr val="bg1">
                    <a:lumMod val="75000"/>
                  </a:schemeClr>
                </a:solidFill>
                <a:latin typeface="OpenSans" charset="0"/>
              </a:rPr>
              <a:t> Storage (HIU), Ulm, Germany </a:t>
            </a:r>
            <a:endParaRPr lang="de-DE" sz="29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0" name="Abgerundetes Rechteck 19"/>
          <p:cNvSpPr/>
          <p:nvPr/>
        </p:nvSpPr>
        <p:spPr>
          <a:xfrm>
            <a:off x="1522205" y="7957066"/>
            <a:ext cx="12136914" cy="7573392"/>
          </a:xfrm>
          <a:prstGeom prst="roundRect">
            <a:avLst>
              <a:gd name="adj" fmla="val 3777"/>
            </a:avLst>
          </a:prstGeom>
          <a:solidFill>
            <a:srgbClr val="F0EF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930"/>
          </a:p>
        </p:txBody>
      </p:sp>
      <p:sp>
        <p:nvSpPr>
          <p:cNvPr id="22" name="Abgerundetes Rechteck 21"/>
          <p:cNvSpPr/>
          <p:nvPr/>
        </p:nvSpPr>
        <p:spPr>
          <a:xfrm>
            <a:off x="1522205" y="16119692"/>
            <a:ext cx="12136914" cy="3045355"/>
          </a:xfrm>
          <a:prstGeom prst="roundRect">
            <a:avLst/>
          </a:prstGeom>
          <a:solidFill>
            <a:srgbClr val="1A57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930"/>
          </a:p>
        </p:txBody>
      </p:sp>
      <p:sp>
        <p:nvSpPr>
          <p:cNvPr id="26" name="Textfeld 25"/>
          <p:cNvSpPr txBox="1"/>
          <p:nvPr/>
        </p:nvSpPr>
        <p:spPr>
          <a:xfrm>
            <a:off x="2043585" y="8469976"/>
            <a:ext cx="10514069" cy="6848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1A578E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MOTIVATION AND </a:t>
            </a:r>
            <a:r>
              <a:rPr lang="de-DE" sz="3200" b="1" dirty="0" smtClean="0">
                <a:solidFill>
                  <a:srgbClr val="1A578E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AIM</a:t>
            </a:r>
            <a:r>
              <a:rPr lang="de-DE" sz="3205" b="1" dirty="0" smtClean="0">
                <a:solidFill>
                  <a:srgbClr val="1A578E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/>
            </a:r>
            <a:br>
              <a:rPr lang="de-DE" sz="3205" b="1" dirty="0" smtClean="0">
                <a:solidFill>
                  <a:srgbClr val="1A578E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</a:br>
            <a:endParaRPr lang="de-DE" sz="1500" dirty="0">
              <a:solidFill>
                <a:srgbClr val="1A578E"/>
              </a:solidFill>
              <a:latin typeface="Open Sans Condensed" panose="020B0806030504020204" pitchFamily="34" charset="0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  <a:p>
            <a:pPr marL="457969" indent="-457969">
              <a:spcBef>
                <a:spcPts val="601"/>
              </a:spcBef>
              <a:spcAft>
                <a:spcPts val="601"/>
              </a:spcAft>
              <a:buFont typeface="Arial" charset="0"/>
              <a:buChar char="•"/>
            </a:pPr>
            <a:r>
              <a:rPr lang="de-DE" sz="3200" dirty="0"/>
              <a:t>Lithium </a:t>
            </a:r>
            <a:r>
              <a:rPr lang="de-DE" sz="3200" dirty="0" err="1"/>
              <a:t>plating</a:t>
            </a:r>
            <a:r>
              <a:rPr lang="de-DE" sz="3200" dirty="0"/>
              <a:t> </a:t>
            </a:r>
            <a:r>
              <a:rPr lang="de-DE" sz="3200" dirty="0" err="1"/>
              <a:t>can</a:t>
            </a:r>
            <a:r>
              <a:rPr lang="de-DE" sz="3200" dirty="0"/>
              <a:t> happen in all </a:t>
            </a:r>
            <a:r>
              <a:rPr lang="de-DE" sz="3200" dirty="0" smtClean="0"/>
              <a:t/>
            </a:r>
            <a:br>
              <a:rPr lang="de-DE" sz="3200" dirty="0" smtClean="0"/>
            </a:br>
            <a:r>
              <a:rPr lang="de-DE" sz="3200" dirty="0" err="1" smtClean="0"/>
              <a:t>lithium</a:t>
            </a:r>
            <a:r>
              <a:rPr lang="de-DE" sz="3200" dirty="0" smtClean="0"/>
              <a:t> </a:t>
            </a:r>
            <a:r>
              <a:rPr lang="de-DE" sz="3200" dirty="0" err="1" smtClean="0"/>
              <a:t>ion</a:t>
            </a:r>
            <a:r>
              <a:rPr lang="de-DE" sz="3200" dirty="0" smtClean="0"/>
              <a:t> </a:t>
            </a:r>
            <a:r>
              <a:rPr lang="de-DE" sz="3200" dirty="0" err="1" smtClean="0"/>
              <a:t>batteries</a:t>
            </a:r>
            <a:r>
              <a:rPr lang="de-DE" sz="3200" dirty="0" smtClean="0"/>
              <a:t> </a:t>
            </a:r>
            <a:r>
              <a:rPr lang="de-DE" sz="3200" dirty="0" err="1"/>
              <a:t>for</a:t>
            </a:r>
            <a:r>
              <a:rPr lang="de-DE" sz="3200" dirty="0"/>
              <a:t> high </a:t>
            </a:r>
            <a:r>
              <a:rPr lang="de-DE" sz="3200" dirty="0" err="1" smtClean="0"/>
              <a:t>charging</a:t>
            </a:r>
            <a:r>
              <a:rPr lang="de-DE" sz="3200" dirty="0" smtClean="0"/>
              <a:t/>
            </a:r>
            <a:br>
              <a:rPr lang="de-DE" sz="3200" dirty="0" smtClean="0"/>
            </a:br>
            <a:r>
              <a:rPr lang="de-DE" sz="3200" dirty="0" err="1" smtClean="0"/>
              <a:t>rates</a:t>
            </a:r>
            <a:r>
              <a:rPr lang="de-DE" sz="3200" dirty="0"/>
              <a:t>, </a:t>
            </a:r>
            <a:r>
              <a:rPr lang="de-DE" sz="3200" dirty="0" err="1" smtClean="0"/>
              <a:t>especially</a:t>
            </a:r>
            <a:r>
              <a:rPr lang="de-DE" sz="3200" dirty="0" smtClean="0"/>
              <a:t> at </a:t>
            </a:r>
            <a:r>
              <a:rPr lang="de-DE" sz="3200" dirty="0" err="1"/>
              <a:t>low</a:t>
            </a:r>
            <a:r>
              <a:rPr lang="de-DE" sz="3200" dirty="0"/>
              <a:t> </a:t>
            </a:r>
            <a:r>
              <a:rPr lang="de-DE" sz="3200" dirty="0" err="1" smtClean="0"/>
              <a:t>temperatures</a:t>
            </a:r>
            <a:r>
              <a:rPr lang="de-DE" sz="3200" dirty="0" smtClean="0"/>
              <a:t> </a:t>
            </a:r>
            <a:endParaRPr lang="de-DE" sz="3200" dirty="0"/>
          </a:p>
          <a:p>
            <a:pPr marL="457969" indent="-457969">
              <a:spcBef>
                <a:spcPts val="601"/>
              </a:spcBef>
              <a:spcAft>
                <a:spcPts val="601"/>
              </a:spcAft>
              <a:buFont typeface="Arial" charset="0"/>
              <a:buChar char="•"/>
            </a:pPr>
            <a:r>
              <a:rPr lang="de-DE" sz="3200" dirty="0" err="1"/>
              <a:t>Dendritic</a:t>
            </a:r>
            <a:r>
              <a:rPr lang="de-DE" sz="3200" dirty="0"/>
              <a:t> </a:t>
            </a:r>
            <a:r>
              <a:rPr lang="de-DE" sz="3200" dirty="0" err="1"/>
              <a:t>or</a:t>
            </a:r>
            <a:r>
              <a:rPr lang="de-DE" sz="3200" dirty="0"/>
              <a:t> </a:t>
            </a:r>
            <a:r>
              <a:rPr lang="de-DE" sz="3200" dirty="0" err="1"/>
              <a:t>needle</a:t>
            </a:r>
            <a:r>
              <a:rPr lang="de-DE" sz="3200" dirty="0"/>
              <a:t>-like </a:t>
            </a:r>
            <a:r>
              <a:rPr lang="de-DE" sz="3200" dirty="0" err="1"/>
              <a:t>growth</a:t>
            </a:r>
            <a:r>
              <a:rPr lang="de-DE" sz="3200" dirty="0"/>
              <a:t> </a:t>
            </a:r>
            <a:r>
              <a:rPr lang="de-DE" sz="3200" dirty="0" err="1"/>
              <a:t>can</a:t>
            </a:r>
            <a:r>
              <a:rPr lang="de-DE" sz="3200" dirty="0"/>
              <a:t> </a:t>
            </a:r>
            <a:r>
              <a:rPr lang="de-DE" sz="3200" dirty="0" smtClean="0"/>
              <a:t/>
            </a:r>
            <a:br>
              <a:rPr lang="de-DE" sz="3200" dirty="0" smtClean="0"/>
            </a:br>
            <a:r>
              <a:rPr lang="de-DE" sz="3200" dirty="0" err="1" smtClean="0"/>
              <a:t>cause</a:t>
            </a:r>
            <a:r>
              <a:rPr lang="de-DE" sz="3200" dirty="0" smtClean="0"/>
              <a:t> </a:t>
            </a:r>
            <a:r>
              <a:rPr lang="de-DE" sz="3200" dirty="0" err="1" smtClean="0"/>
              <a:t>short</a:t>
            </a:r>
            <a:r>
              <a:rPr lang="de-DE" sz="3200" dirty="0" smtClean="0"/>
              <a:t> </a:t>
            </a:r>
            <a:r>
              <a:rPr lang="de-DE" sz="3200" dirty="0" err="1"/>
              <a:t>circuits</a:t>
            </a:r>
            <a:r>
              <a:rPr lang="de-DE" sz="3200" dirty="0"/>
              <a:t>: </a:t>
            </a:r>
            <a:r>
              <a:rPr lang="de-DE" sz="3200" dirty="0" err="1"/>
              <a:t>safety</a:t>
            </a:r>
            <a:r>
              <a:rPr lang="de-DE" sz="3200" dirty="0"/>
              <a:t> </a:t>
            </a:r>
            <a:r>
              <a:rPr lang="de-DE" sz="3200" dirty="0" err="1"/>
              <a:t>problem</a:t>
            </a:r>
            <a:r>
              <a:rPr lang="de-DE" sz="3200" dirty="0"/>
              <a:t>! </a:t>
            </a:r>
          </a:p>
          <a:p>
            <a:pPr marL="457969" indent="-457969">
              <a:spcBef>
                <a:spcPts val="601"/>
              </a:spcBef>
              <a:spcAft>
                <a:spcPts val="601"/>
              </a:spcAft>
              <a:buFont typeface="Arial" charset="0"/>
              <a:buChar char="•"/>
            </a:pPr>
            <a:r>
              <a:rPr lang="de-DE" sz="3200" dirty="0" err="1" smtClean="0"/>
              <a:t>If</a:t>
            </a:r>
            <a:r>
              <a:rPr lang="de-DE" sz="3200" dirty="0" smtClean="0"/>
              <a:t> </a:t>
            </a:r>
            <a:r>
              <a:rPr lang="de-DE" sz="3200" dirty="0" err="1"/>
              <a:t>controlled</a:t>
            </a:r>
            <a:r>
              <a:rPr lang="de-DE" sz="3200" dirty="0"/>
              <a:t> </a:t>
            </a:r>
            <a:r>
              <a:rPr lang="de-DE" sz="3200" dirty="0" err="1"/>
              <a:t>plating</a:t>
            </a:r>
            <a:r>
              <a:rPr lang="de-DE" sz="3200" dirty="0"/>
              <a:t> </a:t>
            </a:r>
            <a:r>
              <a:rPr lang="de-DE" sz="3200" dirty="0" err="1"/>
              <a:t>could</a:t>
            </a:r>
            <a:r>
              <a:rPr lang="de-DE" sz="3200" dirty="0"/>
              <a:t> </a:t>
            </a:r>
            <a:r>
              <a:rPr lang="de-DE" sz="3200" dirty="0" err="1"/>
              <a:t>be</a:t>
            </a:r>
            <a:r>
              <a:rPr lang="de-DE" sz="3200" dirty="0"/>
              <a:t> </a:t>
            </a:r>
            <a:r>
              <a:rPr lang="de-DE" sz="3200" dirty="0" err="1"/>
              <a:t>achieved</a:t>
            </a:r>
            <a:r>
              <a:rPr lang="de-DE" sz="3200" dirty="0"/>
              <a:t>: </a:t>
            </a:r>
            <a:r>
              <a:rPr lang="de-DE" sz="3200" dirty="0" err="1"/>
              <a:t>lithium</a:t>
            </a:r>
            <a:r>
              <a:rPr lang="de-DE" sz="3200" dirty="0"/>
              <a:t> </a:t>
            </a:r>
            <a:r>
              <a:rPr lang="de-DE" sz="3200" dirty="0" err="1"/>
              <a:t>metal</a:t>
            </a:r>
            <a:r>
              <a:rPr lang="de-DE" sz="3200" dirty="0"/>
              <a:t> </a:t>
            </a:r>
            <a:r>
              <a:rPr lang="de-DE" sz="3200" dirty="0" err="1"/>
              <a:t>anodes</a:t>
            </a:r>
            <a:r>
              <a:rPr lang="de-DE" sz="3200" dirty="0"/>
              <a:t> </a:t>
            </a:r>
            <a:r>
              <a:rPr lang="de-DE" sz="3200" dirty="0" err="1"/>
              <a:t>could</a:t>
            </a:r>
            <a:r>
              <a:rPr lang="de-DE" sz="3200" dirty="0"/>
              <a:t> </a:t>
            </a:r>
            <a:r>
              <a:rPr lang="de-DE" sz="3200" dirty="0" err="1"/>
              <a:t>be</a:t>
            </a:r>
            <a:r>
              <a:rPr lang="de-DE" sz="3200" dirty="0"/>
              <a:t> </a:t>
            </a:r>
            <a:r>
              <a:rPr lang="de-DE" sz="3200" dirty="0" err="1"/>
              <a:t>used</a:t>
            </a:r>
            <a:r>
              <a:rPr lang="de-DE" sz="3200" dirty="0"/>
              <a:t> due </a:t>
            </a:r>
            <a:r>
              <a:rPr lang="de-DE" sz="3200" dirty="0" err="1"/>
              <a:t>to</a:t>
            </a:r>
            <a:r>
              <a:rPr lang="de-DE" sz="3200" dirty="0"/>
              <a:t> </a:t>
            </a:r>
            <a:r>
              <a:rPr lang="de-DE" sz="3200" dirty="0" err="1"/>
              <a:t>their</a:t>
            </a:r>
            <a:r>
              <a:rPr lang="de-DE" sz="3200" dirty="0"/>
              <a:t> </a:t>
            </a:r>
            <a:r>
              <a:rPr lang="de-DE" sz="3200" dirty="0" err="1"/>
              <a:t>outstanding</a:t>
            </a:r>
            <a:r>
              <a:rPr lang="de-DE" sz="3200" dirty="0"/>
              <a:t> </a:t>
            </a:r>
            <a:r>
              <a:rPr lang="de-DE" sz="3200" dirty="0" err="1"/>
              <a:t>theoretical</a:t>
            </a:r>
            <a:r>
              <a:rPr lang="de-DE" sz="3200" dirty="0"/>
              <a:t> </a:t>
            </a:r>
            <a:r>
              <a:rPr lang="de-DE" sz="3200" dirty="0" err="1"/>
              <a:t>capacity</a:t>
            </a:r>
            <a:r>
              <a:rPr lang="de-DE" sz="3200" dirty="0"/>
              <a:t>: [3830, 3863] </a:t>
            </a:r>
            <a:r>
              <a:rPr lang="de-DE" sz="3200" dirty="0" err="1" smtClean="0"/>
              <a:t>mAh</a:t>
            </a:r>
            <a:r>
              <a:rPr lang="de-DE" sz="3200" dirty="0" smtClean="0"/>
              <a:t>/g</a:t>
            </a:r>
            <a:r>
              <a:rPr lang="de-DE" sz="3200" b="1" dirty="0" smtClean="0"/>
              <a:t> </a:t>
            </a:r>
            <a:endParaRPr lang="de-DE" sz="3200" dirty="0"/>
          </a:p>
          <a:p>
            <a:pPr marL="457969" indent="-457969">
              <a:spcBef>
                <a:spcPts val="601"/>
              </a:spcBef>
              <a:spcAft>
                <a:spcPts val="601"/>
              </a:spcAft>
              <a:buFont typeface="Arial" charset="0"/>
              <a:buChar char="•"/>
            </a:pPr>
            <a:r>
              <a:rPr lang="de-DE" sz="3200" dirty="0" err="1" smtClean="0"/>
              <a:t>Aim</a:t>
            </a:r>
            <a:r>
              <a:rPr lang="de-DE" sz="3200" dirty="0" smtClean="0"/>
              <a:t>: </a:t>
            </a:r>
            <a:r>
              <a:rPr lang="de-DE" sz="3200" dirty="0" err="1" smtClean="0"/>
              <a:t>Understand</a:t>
            </a:r>
            <a:r>
              <a:rPr lang="de-DE" sz="3200" dirty="0" smtClean="0"/>
              <a:t> </a:t>
            </a:r>
            <a:r>
              <a:rPr lang="de-DE" sz="3200" dirty="0" err="1"/>
              <a:t>growth</a:t>
            </a:r>
            <a:r>
              <a:rPr lang="de-DE" sz="3200" dirty="0"/>
              <a:t> </a:t>
            </a:r>
            <a:r>
              <a:rPr lang="de-DE" sz="3200" dirty="0" err="1"/>
              <a:t>modes</a:t>
            </a:r>
            <a:r>
              <a:rPr lang="de-DE" sz="3200" dirty="0"/>
              <a:t> </a:t>
            </a:r>
            <a:r>
              <a:rPr lang="de-DE" sz="3200" dirty="0" err="1"/>
              <a:t>and</a:t>
            </a:r>
            <a:r>
              <a:rPr lang="de-DE" sz="3200" dirty="0"/>
              <a:t> </a:t>
            </a:r>
            <a:r>
              <a:rPr lang="de-DE" sz="3200" dirty="0" err="1"/>
              <a:t>plating</a:t>
            </a:r>
            <a:r>
              <a:rPr lang="de-DE" sz="3200" dirty="0"/>
              <a:t> </a:t>
            </a:r>
            <a:r>
              <a:rPr lang="de-DE" sz="3200" dirty="0" err="1"/>
              <a:t>mechanism</a:t>
            </a:r>
            <a:r>
              <a:rPr lang="de-DE" sz="3200" dirty="0"/>
              <a:t>, </a:t>
            </a:r>
            <a:r>
              <a:rPr lang="de-DE" sz="3200" dirty="0" err="1"/>
              <a:t>especially</a:t>
            </a:r>
            <a:r>
              <a:rPr lang="de-DE" sz="3200" dirty="0"/>
              <a:t> </a:t>
            </a:r>
            <a:r>
              <a:rPr lang="de-DE" sz="3200" dirty="0" err="1"/>
              <a:t>mechanism</a:t>
            </a:r>
            <a:r>
              <a:rPr lang="de-DE" sz="3200" dirty="0"/>
              <a:t> </a:t>
            </a:r>
            <a:r>
              <a:rPr lang="de-DE" sz="3200" dirty="0" err="1"/>
              <a:t>of</a:t>
            </a:r>
            <a:r>
              <a:rPr lang="de-DE" sz="3200" dirty="0"/>
              <a:t> “</a:t>
            </a:r>
            <a:r>
              <a:rPr lang="de-DE" sz="3200" dirty="0" err="1"/>
              <a:t>dendritic</a:t>
            </a:r>
            <a:r>
              <a:rPr lang="de-DE" sz="3200" dirty="0"/>
              <a:t>” </a:t>
            </a:r>
            <a:r>
              <a:rPr lang="de-DE" sz="3200" dirty="0" err="1"/>
              <a:t>or</a:t>
            </a:r>
            <a:r>
              <a:rPr lang="de-DE" sz="3200" dirty="0"/>
              <a:t> </a:t>
            </a:r>
            <a:r>
              <a:rPr lang="de-DE" sz="3200" dirty="0" err="1"/>
              <a:t>needle</a:t>
            </a:r>
            <a:r>
              <a:rPr lang="de-DE" sz="3200" dirty="0"/>
              <a:t>-like </a:t>
            </a:r>
            <a:r>
              <a:rPr lang="de-DE" sz="3200" dirty="0" err="1"/>
              <a:t>growth</a:t>
            </a:r>
            <a:r>
              <a:rPr lang="de-DE" sz="3200" dirty="0"/>
              <a:t> </a:t>
            </a:r>
          </a:p>
          <a:p>
            <a:endParaRPr lang="de-DE" sz="3205" dirty="0"/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02540" y="8926357"/>
            <a:ext cx="3586438" cy="2668744"/>
          </a:xfrm>
          <a:prstGeom prst="roundRect">
            <a:avLst>
              <a:gd name="adj" fmla="val 10111"/>
            </a:avLst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feld 28"/>
          <p:cNvSpPr txBox="1"/>
          <p:nvPr/>
        </p:nvSpPr>
        <p:spPr>
          <a:xfrm>
            <a:off x="2043580" y="16513894"/>
            <a:ext cx="11092883" cy="3313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chemeClr val="bg1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EXPERIMENTAL </a:t>
            </a:r>
            <a:r>
              <a:rPr lang="de-DE" sz="2805" b="1" dirty="0" smtClean="0">
                <a:solidFill>
                  <a:schemeClr val="bg1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/>
            </a:r>
            <a:br>
              <a:rPr lang="de-DE" sz="2805" b="1" dirty="0" smtClean="0">
                <a:solidFill>
                  <a:schemeClr val="bg1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</a:br>
            <a:endParaRPr lang="de-DE" sz="1200" dirty="0">
              <a:solidFill>
                <a:schemeClr val="bg1"/>
              </a:solidFill>
              <a:latin typeface="Open Sans Condensed" panose="020B0806030504020204" pitchFamily="34" charset="0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  <a:p>
            <a:pPr marL="457969" indent="-457969">
              <a:buFont typeface="Arial" charset="0"/>
              <a:buChar char="•"/>
            </a:pPr>
            <a:r>
              <a:rPr lang="de-DE" sz="3200" dirty="0" err="1">
                <a:solidFill>
                  <a:schemeClr val="bg1"/>
                </a:solidFill>
              </a:rPr>
              <a:t>microscopy</a:t>
            </a:r>
            <a:r>
              <a:rPr lang="de-DE" sz="3200" dirty="0">
                <a:solidFill>
                  <a:schemeClr val="bg1"/>
                </a:solidFill>
              </a:rPr>
              <a:t>: SEM Zeiss Merlin </a:t>
            </a:r>
            <a:r>
              <a:rPr lang="de-DE" sz="3200" dirty="0" err="1">
                <a:solidFill>
                  <a:schemeClr val="bg1"/>
                </a:solidFill>
              </a:rPr>
              <a:t>with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err="1">
                <a:solidFill>
                  <a:schemeClr val="bg1"/>
                </a:solidFill>
              </a:rPr>
              <a:t>vacuum</a:t>
            </a:r>
            <a:r>
              <a:rPr lang="de-DE" sz="3200" dirty="0">
                <a:solidFill>
                  <a:schemeClr val="bg1"/>
                </a:solidFill>
              </a:rPr>
              <a:t>/gas </a:t>
            </a:r>
            <a:r>
              <a:rPr lang="de-DE" sz="3200" dirty="0" err="1">
                <a:solidFill>
                  <a:schemeClr val="bg1"/>
                </a:solidFill>
              </a:rPr>
              <a:t>transfer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err="1">
                <a:solidFill>
                  <a:schemeClr val="bg1"/>
                </a:solidFill>
              </a:rPr>
              <a:t>system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err="1">
                <a:solidFill>
                  <a:schemeClr val="bg1"/>
                </a:solidFill>
              </a:rPr>
              <a:t>sealed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err="1">
                <a:solidFill>
                  <a:schemeClr val="bg1"/>
                </a:solidFill>
              </a:rPr>
              <a:t>glass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err="1">
                <a:solidFill>
                  <a:schemeClr val="bg1"/>
                </a:solidFill>
              </a:rPr>
              <a:t>cell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err="1">
                <a:solidFill>
                  <a:schemeClr val="bg1"/>
                </a:solidFill>
              </a:rPr>
              <a:t>for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err="1">
                <a:solidFill>
                  <a:schemeClr val="bg1"/>
                </a:solidFill>
              </a:rPr>
              <a:t>optical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err="1">
                <a:solidFill>
                  <a:schemeClr val="bg1"/>
                </a:solidFill>
              </a:rPr>
              <a:t>microscopy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</a:p>
          <a:p>
            <a:pPr marL="457969" indent="-457969">
              <a:buFont typeface="Arial" charset="0"/>
              <a:buChar char="•"/>
            </a:pPr>
            <a:r>
              <a:rPr lang="de-DE" sz="3200" dirty="0">
                <a:solidFill>
                  <a:schemeClr val="bg1"/>
                </a:solidFill>
              </a:rPr>
              <a:t>stress: </a:t>
            </a:r>
            <a:r>
              <a:rPr lang="de-DE" sz="3200" dirty="0" err="1">
                <a:solidFill>
                  <a:schemeClr val="bg1"/>
                </a:solidFill>
              </a:rPr>
              <a:t>substrate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err="1">
                <a:solidFill>
                  <a:schemeClr val="bg1"/>
                </a:solidFill>
              </a:rPr>
              <a:t>curvature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err="1">
                <a:solidFill>
                  <a:schemeClr val="bg1"/>
                </a:solidFill>
              </a:rPr>
              <a:t>measured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err="1">
                <a:solidFill>
                  <a:schemeClr val="bg1"/>
                </a:solidFill>
              </a:rPr>
              <a:t>by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err="1">
                <a:solidFill>
                  <a:schemeClr val="bg1"/>
                </a:solidFill>
              </a:rPr>
              <a:t>laser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err="1">
                <a:solidFill>
                  <a:schemeClr val="bg1"/>
                </a:solidFill>
              </a:rPr>
              <a:t>deflection</a:t>
            </a:r>
            <a:r>
              <a:rPr lang="de-DE" sz="3200" dirty="0">
                <a:solidFill>
                  <a:schemeClr val="bg1"/>
                </a:solidFill>
              </a:rPr>
              <a:t> [1] </a:t>
            </a:r>
          </a:p>
          <a:p>
            <a:endParaRPr lang="de-DE" sz="6930" dirty="0">
              <a:solidFill>
                <a:schemeClr val="bg1"/>
              </a:solidFill>
            </a:endParaRPr>
          </a:p>
        </p:txBody>
      </p:sp>
      <p:sp>
        <p:nvSpPr>
          <p:cNvPr id="30" name="Abgerundetes Rechteck 29"/>
          <p:cNvSpPr/>
          <p:nvPr/>
        </p:nvSpPr>
        <p:spPr>
          <a:xfrm>
            <a:off x="1522205" y="19848340"/>
            <a:ext cx="12136914" cy="6509640"/>
          </a:xfrm>
          <a:prstGeom prst="roundRect">
            <a:avLst>
              <a:gd name="adj" fmla="val 3777"/>
            </a:avLst>
          </a:prstGeom>
          <a:solidFill>
            <a:srgbClr val="F0EF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930"/>
          </a:p>
        </p:txBody>
      </p:sp>
      <p:sp>
        <p:nvSpPr>
          <p:cNvPr id="32" name="Textfeld 31"/>
          <p:cNvSpPr txBox="1"/>
          <p:nvPr/>
        </p:nvSpPr>
        <p:spPr>
          <a:xfrm>
            <a:off x="1991084" y="20416146"/>
            <a:ext cx="10514069" cy="500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1A578E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„IN SITU“ STRESS MEASUREMENTS</a:t>
            </a:r>
            <a:r>
              <a:rPr lang="de-DE" sz="3205" b="1" dirty="0">
                <a:solidFill>
                  <a:srgbClr val="1A578E"/>
                </a:solidFill>
              </a:rPr>
              <a:t/>
            </a:r>
            <a:br>
              <a:rPr lang="de-DE" sz="3205" b="1" dirty="0">
                <a:solidFill>
                  <a:srgbClr val="1A578E"/>
                </a:solidFill>
              </a:rPr>
            </a:br>
            <a:endParaRPr lang="de-DE" sz="2800" dirty="0">
              <a:solidFill>
                <a:srgbClr val="1A578E"/>
              </a:solidFill>
            </a:endParaRPr>
          </a:p>
          <a:p>
            <a:pPr>
              <a:spcBef>
                <a:spcPts val="601"/>
              </a:spcBef>
              <a:spcAft>
                <a:spcPts val="601"/>
              </a:spcAft>
            </a:pPr>
            <a:r>
              <a:rPr lang="de-DE" sz="3200" b="1" dirty="0" err="1"/>
              <a:t>Current</a:t>
            </a:r>
            <a:r>
              <a:rPr lang="de-DE" sz="3200" b="1" dirty="0"/>
              <a:t>, potential </a:t>
            </a:r>
            <a:r>
              <a:rPr lang="de-DE" sz="3200" b="1" dirty="0" err="1"/>
              <a:t>and</a:t>
            </a:r>
            <a:r>
              <a:rPr lang="de-DE" sz="3200" b="1" dirty="0"/>
              <a:t> stress </a:t>
            </a:r>
            <a:r>
              <a:rPr lang="de-DE" sz="3200" b="1" dirty="0" err="1"/>
              <a:t>during</a:t>
            </a:r>
            <a:r>
              <a:rPr lang="de-DE" sz="3200" b="1" dirty="0"/>
              <a:t> a CV</a:t>
            </a:r>
          </a:p>
          <a:p>
            <a:pPr>
              <a:spcBef>
                <a:spcPts val="601"/>
              </a:spcBef>
              <a:spcAft>
                <a:spcPts val="601"/>
              </a:spcAft>
            </a:pPr>
            <a:r>
              <a:rPr lang="de-DE" sz="3200" dirty="0" err="1"/>
              <a:t>copper</a:t>
            </a:r>
            <a:r>
              <a:rPr lang="de-DE" sz="3200" dirty="0"/>
              <a:t> </a:t>
            </a:r>
            <a:r>
              <a:rPr lang="de-DE" sz="3200" dirty="0" err="1"/>
              <a:t>substrate</a:t>
            </a:r>
            <a:r>
              <a:rPr lang="de-DE" sz="3200" dirty="0"/>
              <a:t> 1 M LiPf</a:t>
            </a:r>
            <a:r>
              <a:rPr lang="de-DE" sz="3200" baseline="-25000" dirty="0"/>
              <a:t>6</a:t>
            </a:r>
            <a:r>
              <a:rPr lang="de-DE" sz="3200" dirty="0"/>
              <a:t> in EC/DMC</a:t>
            </a:r>
          </a:p>
          <a:p>
            <a:pPr marL="457969" indent="-457969">
              <a:spcBef>
                <a:spcPts val="601"/>
              </a:spcBef>
              <a:spcAft>
                <a:spcPts val="601"/>
              </a:spcAft>
              <a:buFont typeface="Arial" charset="0"/>
              <a:buChar char="•"/>
            </a:pPr>
            <a:r>
              <a:rPr lang="de-DE" sz="3200" dirty="0" err="1"/>
              <a:t>Considerable</a:t>
            </a:r>
            <a:r>
              <a:rPr lang="de-DE" sz="3200" dirty="0"/>
              <a:t> </a:t>
            </a:r>
            <a:r>
              <a:rPr lang="de-DE" sz="3200" dirty="0" err="1"/>
              <a:t>variantions</a:t>
            </a:r>
            <a:r>
              <a:rPr lang="de-DE" sz="3200" dirty="0"/>
              <a:t> </a:t>
            </a:r>
            <a:r>
              <a:rPr lang="de-DE" sz="3200" dirty="0" err="1"/>
              <a:t>of</a:t>
            </a:r>
            <a:r>
              <a:rPr lang="de-DE" sz="3200" dirty="0"/>
              <a:t> </a:t>
            </a:r>
            <a:r>
              <a:rPr lang="de-DE" sz="3200" dirty="0" err="1"/>
              <a:t>the</a:t>
            </a:r>
            <a:r>
              <a:rPr lang="de-DE" sz="3200" dirty="0"/>
              <a:t> stress</a:t>
            </a:r>
            <a:br>
              <a:rPr lang="de-DE" sz="3200" dirty="0"/>
            </a:br>
            <a:r>
              <a:rPr lang="de-DE" sz="3200" dirty="0" err="1"/>
              <a:t>are</a:t>
            </a:r>
            <a:r>
              <a:rPr lang="de-DE" sz="3200" dirty="0"/>
              <a:t> </a:t>
            </a:r>
            <a:r>
              <a:rPr lang="de-DE" sz="3200" dirty="0" err="1"/>
              <a:t>observed</a:t>
            </a:r>
            <a:r>
              <a:rPr lang="de-DE" sz="3200" dirty="0"/>
              <a:t> </a:t>
            </a:r>
            <a:r>
              <a:rPr lang="de-DE" sz="3200" dirty="0" err="1"/>
              <a:t>during</a:t>
            </a:r>
            <a:r>
              <a:rPr lang="de-DE" sz="3200" dirty="0"/>
              <a:t> </a:t>
            </a:r>
            <a:r>
              <a:rPr lang="de-DE" sz="3200" dirty="0" err="1"/>
              <a:t>cycling</a:t>
            </a:r>
            <a:r>
              <a:rPr lang="de-DE" sz="3200" dirty="0"/>
              <a:t> </a:t>
            </a:r>
            <a:r>
              <a:rPr lang="de-DE" sz="3200" dirty="0" err="1"/>
              <a:t>even</a:t>
            </a:r>
            <a:r>
              <a:rPr lang="de-DE" sz="3200" dirty="0"/>
              <a:t> </a:t>
            </a:r>
            <a:r>
              <a:rPr lang="de-DE" sz="3200" dirty="0" smtClean="0"/>
              <a:t/>
            </a:r>
            <a:br>
              <a:rPr lang="de-DE" sz="3200" dirty="0" smtClean="0"/>
            </a:br>
            <a:r>
              <a:rPr lang="de-DE" sz="3200" dirty="0" err="1" smtClean="0"/>
              <a:t>above</a:t>
            </a:r>
            <a:r>
              <a:rPr lang="de-DE" sz="3200" dirty="0" smtClean="0"/>
              <a:t> </a:t>
            </a:r>
            <a:r>
              <a:rPr lang="de-DE" sz="3200" dirty="0" err="1" smtClean="0"/>
              <a:t>the</a:t>
            </a:r>
            <a:r>
              <a:rPr lang="de-DE" sz="3200" dirty="0" smtClean="0"/>
              <a:t> </a:t>
            </a:r>
            <a:r>
              <a:rPr lang="de-DE" sz="3200" dirty="0" err="1"/>
              <a:t>metaldeposition</a:t>
            </a:r>
            <a:r>
              <a:rPr lang="de-DE" sz="3200" dirty="0"/>
              <a:t> potential</a:t>
            </a:r>
          </a:p>
          <a:p>
            <a:pPr marL="457969" indent="-457969">
              <a:spcBef>
                <a:spcPts val="601"/>
              </a:spcBef>
              <a:spcAft>
                <a:spcPts val="601"/>
              </a:spcAft>
              <a:buFont typeface="Arial" charset="0"/>
              <a:buChar char="•"/>
            </a:pPr>
            <a:r>
              <a:rPr lang="de-DE" sz="3200" dirty="0" err="1"/>
              <a:t>Intercalation</a:t>
            </a:r>
            <a:r>
              <a:rPr lang="de-DE" sz="3200" dirty="0"/>
              <a:t> </a:t>
            </a:r>
            <a:r>
              <a:rPr lang="de-DE" sz="3200" dirty="0" err="1"/>
              <a:t>of</a:t>
            </a:r>
            <a:r>
              <a:rPr lang="de-DE" sz="3200" dirty="0"/>
              <a:t> </a:t>
            </a:r>
            <a:r>
              <a:rPr lang="de-DE" sz="3200" dirty="0" err="1"/>
              <a:t>lithium</a:t>
            </a:r>
            <a:r>
              <a:rPr lang="de-DE" sz="3200" dirty="0"/>
              <a:t> in </a:t>
            </a:r>
            <a:r>
              <a:rPr lang="de-DE" sz="3200" dirty="0" err="1"/>
              <a:t>surface</a:t>
            </a:r>
            <a:r>
              <a:rPr lang="de-DE" sz="3200" dirty="0"/>
              <a:t> </a:t>
            </a:r>
            <a:r>
              <a:rPr lang="de-DE" sz="3200" dirty="0" smtClean="0"/>
              <a:t/>
            </a:r>
            <a:br>
              <a:rPr lang="de-DE" sz="3200" dirty="0" smtClean="0"/>
            </a:br>
            <a:r>
              <a:rPr lang="de-DE" sz="3200" dirty="0" err="1" smtClean="0"/>
              <a:t>oxides</a:t>
            </a:r>
            <a:endParaRPr lang="de-DE" sz="3200" dirty="0"/>
          </a:p>
        </p:txBody>
      </p:sp>
      <p:pic>
        <p:nvPicPr>
          <p:cNvPr id="33" name="Picture 1"/>
          <p:cNvPicPr>
            <a:picLocks noChangeAspect="1" noChangeArrowheads="1"/>
          </p:cNvPicPr>
          <p:nvPr/>
        </p:nvPicPr>
        <p:blipFill>
          <a:blip r:embed="rId4" cstate="print"/>
          <a:srcRect t="6619" b="6271"/>
          <a:stretch>
            <a:fillRect/>
          </a:stretch>
        </p:blipFill>
        <p:spPr bwMode="auto">
          <a:xfrm>
            <a:off x="9402540" y="20896356"/>
            <a:ext cx="3586438" cy="4450920"/>
          </a:xfrm>
          <a:prstGeom prst="roundRect">
            <a:avLst>
              <a:gd name="adj" fmla="val 4844"/>
            </a:avLst>
          </a:prstGeom>
          <a:noFill/>
          <a:ln w="9525">
            <a:noFill/>
            <a:miter lim="800000"/>
            <a:headEnd/>
            <a:tailEnd/>
          </a:ln>
          <a:effectLst>
            <a:softEdge rad="0"/>
          </a:effectLst>
        </p:spPr>
      </p:pic>
      <p:sp>
        <p:nvSpPr>
          <p:cNvPr id="34" name="Abgerundetes Rechteck 33"/>
          <p:cNvSpPr/>
          <p:nvPr/>
        </p:nvSpPr>
        <p:spPr>
          <a:xfrm>
            <a:off x="1522205" y="27048288"/>
            <a:ext cx="12136914" cy="5988894"/>
          </a:xfrm>
          <a:prstGeom prst="roundRect">
            <a:avLst>
              <a:gd name="adj" fmla="val 3777"/>
            </a:avLst>
          </a:prstGeom>
          <a:solidFill>
            <a:srgbClr val="F0EF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930"/>
          </a:p>
        </p:txBody>
      </p:sp>
      <p:sp>
        <p:nvSpPr>
          <p:cNvPr id="35" name="Textfeld 34"/>
          <p:cNvSpPr txBox="1"/>
          <p:nvPr/>
        </p:nvSpPr>
        <p:spPr>
          <a:xfrm>
            <a:off x="2043585" y="27498624"/>
            <a:ext cx="7087592" cy="3924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1A578E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FIB</a:t>
            </a:r>
          </a:p>
          <a:p>
            <a:endParaRPr lang="de-DE" sz="3205" dirty="0">
              <a:solidFill>
                <a:srgbClr val="1A578E"/>
              </a:solidFill>
            </a:endParaRPr>
          </a:p>
          <a:p>
            <a:r>
              <a:rPr lang="de-DE" sz="3200" b="1" dirty="0"/>
              <a:t>FIB </a:t>
            </a:r>
            <a:r>
              <a:rPr lang="de-DE" sz="3200" b="1" dirty="0" err="1"/>
              <a:t>cross</a:t>
            </a:r>
            <a:r>
              <a:rPr lang="de-DE" sz="3200" b="1" dirty="0"/>
              <a:t> </a:t>
            </a:r>
            <a:r>
              <a:rPr lang="de-DE" sz="3200" b="1" dirty="0" err="1"/>
              <a:t>section</a:t>
            </a:r>
            <a:endParaRPr lang="de-DE" sz="3200" b="1" dirty="0"/>
          </a:p>
          <a:p>
            <a:pPr marL="457969" indent="-457969">
              <a:spcBef>
                <a:spcPts val="601"/>
              </a:spcBef>
              <a:spcAft>
                <a:spcPts val="601"/>
              </a:spcAft>
              <a:buFont typeface="Arial" charset="0"/>
              <a:buChar char="•"/>
            </a:pPr>
            <a:r>
              <a:rPr lang="de-DE" sz="3200" dirty="0" err="1"/>
              <a:t>branched</a:t>
            </a:r>
            <a:r>
              <a:rPr lang="de-DE" sz="3200" dirty="0"/>
              <a:t>, </a:t>
            </a:r>
            <a:r>
              <a:rPr lang="de-DE" sz="3200" dirty="0" err="1"/>
              <a:t>dense</a:t>
            </a:r>
            <a:r>
              <a:rPr lang="de-DE" sz="3200" dirty="0"/>
              <a:t> </a:t>
            </a:r>
            <a:r>
              <a:rPr lang="de-DE" sz="3200" dirty="0" err="1"/>
              <a:t>irregular</a:t>
            </a:r>
            <a:r>
              <a:rPr lang="de-DE" sz="3200" dirty="0"/>
              <a:t> </a:t>
            </a:r>
            <a:r>
              <a:rPr lang="de-DE" sz="3200" dirty="0" err="1"/>
              <a:t>structure</a:t>
            </a:r>
            <a:endParaRPr lang="de-DE" sz="3200" dirty="0"/>
          </a:p>
          <a:p>
            <a:pPr marL="457969" indent="-457969">
              <a:spcBef>
                <a:spcPts val="601"/>
              </a:spcBef>
              <a:spcAft>
                <a:spcPts val="601"/>
              </a:spcAft>
              <a:buFont typeface="Arial" charset="0"/>
              <a:buChar char="•"/>
            </a:pPr>
            <a:r>
              <a:rPr lang="de-DE" sz="3200" dirty="0" err="1"/>
              <a:t>no</a:t>
            </a:r>
            <a:r>
              <a:rPr lang="de-DE" sz="3200" dirty="0"/>
              <a:t> </a:t>
            </a:r>
            <a:r>
              <a:rPr lang="de-DE" sz="3200" dirty="0" err="1"/>
              <a:t>regular</a:t>
            </a:r>
            <a:r>
              <a:rPr lang="de-DE" sz="3200" dirty="0"/>
              <a:t> </a:t>
            </a:r>
            <a:r>
              <a:rPr lang="de-DE" sz="3200" dirty="0" err="1"/>
              <a:t>branching</a:t>
            </a:r>
            <a:r>
              <a:rPr lang="de-DE" sz="3200" dirty="0"/>
              <a:t> like in </a:t>
            </a:r>
            <a:r>
              <a:rPr lang="de-DE" sz="3200" dirty="0" err="1"/>
              <a:t>usual</a:t>
            </a:r>
            <a:r>
              <a:rPr lang="de-DE" sz="3200" dirty="0"/>
              <a:t> </a:t>
            </a:r>
            <a:r>
              <a:rPr lang="de-DE" sz="3200" dirty="0" err="1"/>
              <a:t>dendrites</a:t>
            </a:r>
            <a:endParaRPr lang="de-DE" sz="3200" dirty="0"/>
          </a:p>
          <a:p>
            <a:pPr marL="457969" indent="-457969">
              <a:spcBef>
                <a:spcPts val="601"/>
              </a:spcBef>
              <a:spcAft>
                <a:spcPts val="601"/>
              </a:spcAft>
              <a:buFont typeface="Arial" charset="0"/>
              <a:buChar char="•"/>
            </a:pPr>
            <a:r>
              <a:rPr lang="de-DE" sz="3200" dirty="0" err="1"/>
              <a:t>Stochastic</a:t>
            </a:r>
            <a:r>
              <a:rPr lang="de-DE" sz="3200" dirty="0"/>
              <a:t> </a:t>
            </a:r>
            <a:r>
              <a:rPr lang="de-DE" sz="3200" dirty="0" err="1"/>
              <a:t>nucleation</a:t>
            </a:r>
            <a:r>
              <a:rPr lang="de-DE" sz="3200" dirty="0"/>
              <a:t> </a:t>
            </a:r>
            <a:r>
              <a:rPr lang="de-DE" sz="3200" dirty="0" err="1"/>
              <a:t>process</a:t>
            </a:r>
            <a:r>
              <a:rPr lang="de-DE" sz="3200" dirty="0"/>
              <a:t>?</a:t>
            </a:r>
          </a:p>
        </p:txBody>
      </p:sp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5" cstate="print"/>
          <a:srcRect r="2953"/>
          <a:stretch>
            <a:fillRect/>
          </a:stretch>
        </p:blipFill>
        <p:spPr bwMode="auto">
          <a:xfrm>
            <a:off x="9485622" y="27898528"/>
            <a:ext cx="3503356" cy="3109391"/>
          </a:xfrm>
          <a:prstGeom prst="roundRect">
            <a:avLst>
              <a:gd name="adj" fmla="val 5757"/>
            </a:avLst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Abgerundetes Rechteck 36"/>
          <p:cNvSpPr/>
          <p:nvPr/>
        </p:nvSpPr>
        <p:spPr>
          <a:xfrm>
            <a:off x="1522205" y="33678792"/>
            <a:ext cx="12136914" cy="5363773"/>
          </a:xfrm>
          <a:prstGeom prst="roundRect">
            <a:avLst>
              <a:gd name="adj" fmla="val 3777"/>
            </a:avLst>
          </a:prstGeom>
          <a:solidFill>
            <a:srgbClr val="F0EF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930"/>
          </a:p>
        </p:txBody>
      </p:sp>
      <p:sp>
        <p:nvSpPr>
          <p:cNvPr id="38" name="Textfeld 37"/>
          <p:cNvSpPr txBox="1"/>
          <p:nvPr/>
        </p:nvSpPr>
        <p:spPr>
          <a:xfrm>
            <a:off x="2014088" y="34199150"/>
            <a:ext cx="7474439" cy="4663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1A578E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BUSH-LIKE LITHIUM</a:t>
            </a:r>
          </a:p>
          <a:p>
            <a:endParaRPr lang="de-DE" sz="2000" dirty="0">
              <a:solidFill>
                <a:srgbClr val="1A578E"/>
              </a:solidFill>
            </a:endParaRPr>
          </a:p>
          <a:p>
            <a:r>
              <a:rPr lang="de-DE" sz="3200" b="1" dirty="0"/>
              <a:t>SEM </a:t>
            </a:r>
            <a:r>
              <a:rPr lang="de-DE" sz="3200" b="1" dirty="0" err="1"/>
              <a:t>of</a:t>
            </a:r>
            <a:r>
              <a:rPr lang="de-DE" sz="3200" b="1" dirty="0"/>
              <a:t> </a:t>
            </a:r>
            <a:r>
              <a:rPr lang="de-DE" sz="3200" b="1" dirty="0" err="1"/>
              <a:t>bush</a:t>
            </a:r>
            <a:r>
              <a:rPr lang="de-DE" sz="3200" b="1" dirty="0"/>
              <a:t>-like Li </a:t>
            </a:r>
            <a:r>
              <a:rPr lang="de-DE" sz="3200" b="1" dirty="0" err="1"/>
              <a:t>deposit</a:t>
            </a:r>
            <a:endParaRPr lang="de-DE" sz="3200" b="1" dirty="0"/>
          </a:p>
          <a:p>
            <a:pPr marL="457969" indent="-457969">
              <a:spcBef>
                <a:spcPts val="601"/>
              </a:spcBef>
              <a:spcAft>
                <a:spcPts val="601"/>
              </a:spcAft>
              <a:buFont typeface="Arial" charset="0"/>
              <a:buChar char="•"/>
            </a:pPr>
            <a:r>
              <a:rPr lang="de-DE" sz="3200" dirty="0" err="1"/>
              <a:t>lithium</a:t>
            </a:r>
            <a:r>
              <a:rPr lang="de-DE" sz="3200" dirty="0"/>
              <a:t> </a:t>
            </a:r>
            <a:r>
              <a:rPr lang="de-DE" sz="3200" dirty="0" err="1"/>
              <a:t>is</a:t>
            </a:r>
            <a:r>
              <a:rPr lang="de-DE" sz="3200" dirty="0"/>
              <a:t> </a:t>
            </a:r>
            <a:r>
              <a:rPr lang="de-DE" sz="3200" dirty="0" err="1"/>
              <a:t>faceted</a:t>
            </a:r>
            <a:r>
              <a:rPr lang="de-DE" sz="3200" dirty="0"/>
              <a:t> -&gt; Li </a:t>
            </a:r>
            <a:r>
              <a:rPr lang="de-DE" sz="3200" dirty="0" err="1"/>
              <a:t>is</a:t>
            </a:r>
            <a:r>
              <a:rPr lang="de-DE" sz="3200" dirty="0"/>
              <a:t> </a:t>
            </a:r>
            <a:r>
              <a:rPr lang="de-DE" sz="3200" dirty="0" err="1"/>
              <a:t>crystalline</a:t>
            </a:r>
            <a:r>
              <a:rPr lang="de-DE" sz="3200" dirty="0"/>
              <a:t>,</a:t>
            </a:r>
            <a:br>
              <a:rPr lang="de-DE" sz="3200" dirty="0"/>
            </a:br>
            <a:r>
              <a:rPr lang="de-DE" sz="3200" dirty="0" err="1"/>
              <a:t>grows</a:t>
            </a:r>
            <a:r>
              <a:rPr lang="de-DE" sz="3200" dirty="0"/>
              <a:t> in </a:t>
            </a:r>
            <a:r>
              <a:rPr lang="de-DE" sz="3200" dirty="0" err="1"/>
              <a:t>long</a:t>
            </a:r>
            <a:r>
              <a:rPr lang="de-DE" sz="3200" dirty="0"/>
              <a:t> </a:t>
            </a:r>
            <a:r>
              <a:rPr lang="de-DE" sz="3200" dirty="0" err="1"/>
              <a:t>whiskers</a:t>
            </a:r>
            <a:r>
              <a:rPr lang="de-DE" sz="3200" dirty="0"/>
              <a:t> </a:t>
            </a:r>
            <a:r>
              <a:rPr lang="de-DE" sz="3200" dirty="0" err="1"/>
              <a:t>and</a:t>
            </a:r>
            <a:r>
              <a:rPr lang="de-DE" sz="3200" dirty="0"/>
              <a:t> </a:t>
            </a:r>
            <a:r>
              <a:rPr lang="de-DE" sz="3200" dirty="0" err="1"/>
              <a:t>is</a:t>
            </a:r>
            <a:r>
              <a:rPr lang="de-DE" sz="3200" dirty="0"/>
              <a:t> </a:t>
            </a:r>
            <a:r>
              <a:rPr lang="de-DE" sz="3200" dirty="0" smtClean="0"/>
              <a:t/>
            </a:r>
            <a:br>
              <a:rPr lang="de-DE" sz="3200" dirty="0" smtClean="0"/>
            </a:br>
            <a:r>
              <a:rPr lang="de-DE" sz="3200" dirty="0" err="1" smtClean="0"/>
              <a:t>frequently</a:t>
            </a:r>
            <a:r>
              <a:rPr lang="de-DE" sz="3200" dirty="0" smtClean="0"/>
              <a:t> </a:t>
            </a:r>
            <a:r>
              <a:rPr lang="de-DE" sz="3200" dirty="0" err="1" smtClean="0"/>
              <a:t>kinked</a:t>
            </a:r>
            <a:endParaRPr lang="de-DE" sz="3200" dirty="0"/>
          </a:p>
          <a:p>
            <a:pPr marL="457969" indent="-457969">
              <a:spcBef>
                <a:spcPts val="601"/>
              </a:spcBef>
              <a:spcAft>
                <a:spcPts val="601"/>
              </a:spcAft>
              <a:buFont typeface="Arial" charset="0"/>
              <a:buChar char="•"/>
            </a:pPr>
            <a:r>
              <a:rPr lang="de-DE" sz="3200" dirty="0" err="1"/>
              <a:t>pointed</a:t>
            </a:r>
            <a:r>
              <a:rPr lang="de-DE" sz="3200" dirty="0"/>
              <a:t> </a:t>
            </a:r>
            <a:r>
              <a:rPr lang="de-DE" sz="3200" dirty="0" err="1"/>
              <a:t>angles</a:t>
            </a:r>
            <a:r>
              <a:rPr lang="de-DE" sz="3200" dirty="0"/>
              <a:t> </a:t>
            </a:r>
            <a:r>
              <a:rPr lang="de-DE" sz="3200" dirty="0" err="1"/>
              <a:t>and</a:t>
            </a:r>
            <a:r>
              <a:rPr lang="de-DE" sz="3200" dirty="0"/>
              <a:t> multiple </a:t>
            </a:r>
            <a:r>
              <a:rPr lang="de-DE" sz="3200" dirty="0" err="1"/>
              <a:t>kinks</a:t>
            </a:r>
            <a:r>
              <a:rPr lang="de-DE" sz="3200" dirty="0"/>
              <a:t>: </a:t>
            </a:r>
            <a:r>
              <a:rPr lang="de-DE" sz="3200" dirty="0" err="1"/>
              <a:t>growth</a:t>
            </a:r>
            <a:r>
              <a:rPr lang="de-DE" sz="3200" dirty="0"/>
              <a:t> </a:t>
            </a:r>
            <a:r>
              <a:rPr lang="de-DE" sz="3200" dirty="0" err="1"/>
              <a:t>direction</a:t>
            </a:r>
            <a:r>
              <a:rPr lang="de-DE" sz="3200" dirty="0"/>
              <a:t> not </a:t>
            </a:r>
            <a:r>
              <a:rPr lang="de-DE" sz="3200" dirty="0" err="1"/>
              <a:t>directed</a:t>
            </a:r>
            <a:r>
              <a:rPr lang="de-DE" sz="3200" dirty="0"/>
              <a:t> </a:t>
            </a:r>
            <a:r>
              <a:rPr lang="de-DE" sz="3200" dirty="0" err="1"/>
              <a:t>to</a:t>
            </a:r>
            <a:r>
              <a:rPr lang="de-DE" sz="3200" dirty="0"/>
              <a:t> </a:t>
            </a:r>
            <a:r>
              <a:rPr lang="de-DE" sz="3200" dirty="0" err="1"/>
              <a:t>the</a:t>
            </a:r>
            <a:r>
              <a:rPr lang="de-DE" sz="3200" dirty="0"/>
              <a:t> </a:t>
            </a:r>
            <a:r>
              <a:rPr lang="de-DE" sz="3200" dirty="0" err="1"/>
              <a:t>counter</a:t>
            </a:r>
            <a:r>
              <a:rPr lang="de-DE" sz="3200" dirty="0"/>
              <a:t> </a:t>
            </a:r>
            <a:r>
              <a:rPr lang="de-DE" sz="3200" dirty="0" err="1"/>
              <a:t>electrocode</a:t>
            </a:r>
            <a:endParaRPr lang="de-DE" sz="3200" dirty="0"/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07984" y="35050436"/>
            <a:ext cx="3780994" cy="2959803"/>
          </a:xfrm>
          <a:prstGeom prst="roundRect">
            <a:avLst>
              <a:gd name="adj" fmla="val 8751"/>
            </a:avLst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" name="Abgerundetes Rechteck 39"/>
          <p:cNvSpPr/>
          <p:nvPr/>
        </p:nvSpPr>
        <p:spPr>
          <a:xfrm>
            <a:off x="16786116" y="16097147"/>
            <a:ext cx="12136914" cy="6414971"/>
          </a:xfrm>
          <a:prstGeom prst="roundRect">
            <a:avLst>
              <a:gd name="adj" fmla="val 3777"/>
            </a:avLst>
          </a:prstGeom>
          <a:solidFill>
            <a:srgbClr val="F0EF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930"/>
          </a:p>
        </p:txBody>
      </p:sp>
      <p:sp>
        <p:nvSpPr>
          <p:cNvPr id="41" name="Textfeld 40"/>
          <p:cNvSpPr txBox="1"/>
          <p:nvPr/>
        </p:nvSpPr>
        <p:spPr>
          <a:xfrm>
            <a:off x="17279030" y="16588249"/>
            <a:ext cx="6492289" cy="5518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1A578E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GROWTH OF LITHIUM</a:t>
            </a:r>
            <a:br>
              <a:rPr lang="de-DE" sz="3200" b="1" dirty="0">
                <a:solidFill>
                  <a:srgbClr val="1A578E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</a:br>
            <a:r>
              <a:rPr lang="de-DE" sz="3200" b="1" dirty="0">
                <a:solidFill>
                  <a:srgbClr val="1A578E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WHISKERS IN VACUUM</a:t>
            </a:r>
            <a:r>
              <a:rPr lang="de-DE" sz="3205" b="1" dirty="0">
                <a:solidFill>
                  <a:srgbClr val="1A578E"/>
                </a:solidFill>
              </a:rPr>
              <a:t/>
            </a:r>
            <a:br>
              <a:rPr lang="de-DE" sz="3205" b="1" dirty="0">
                <a:solidFill>
                  <a:srgbClr val="1A578E"/>
                </a:solidFill>
              </a:rPr>
            </a:br>
            <a:endParaRPr lang="de-DE" sz="2800" b="1" dirty="0">
              <a:solidFill>
                <a:srgbClr val="1A578E"/>
              </a:solidFill>
            </a:endParaRPr>
          </a:p>
          <a:p>
            <a:r>
              <a:rPr lang="de-DE" sz="3200" dirty="0"/>
              <a:t>Li </a:t>
            </a:r>
            <a:r>
              <a:rPr lang="de-DE" sz="3200" dirty="0" err="1"/>
              <a:t>whiskers</a:t>
            </a:r>
            <a:r>
              <a:rPr lang="de-DE" sz="3200" dirty="0"/>
              <a:t> </a:t>
            </a:r>
            <a:r>
              <a:rPr lang="de-DE" sz="3200" dirty="0" err="1"/>
              <a:t>are</a:t>
            </a:r>
            <a:r>
              <a:rPr lang="de-DE" sz="3200" dirty="0"/>
              <a:t> </a:t>
            </a:r>
            <a:r>
              <a:rPr lang="de-DE" sz="3200" dirty="0" err="1"/>
              <a:t>observed</a:t>
            </a:r>
            <a:r>
              <a:rPr lang="de-DE" sz="3200" dirty="0"/>
              <a:t> </a:t>
            </a:r>
            <a:r>
              <a:rPr lang="de-DE" sz="3200" dirty="0" err="1"/>
              <a:t>to</a:t>
            </a:r>
            <a:r>
              <a:rPr lang="de-DE" sz="3200" dirty="0"/>
              <a:t> </a:t>
            </a:r>
            <a:r>
              <a:rPr lang="de-DE" sz="3200" dirty="0" err="1"/>
              <a:t>grow</a:t>
            </a:r>
            <a:r>
              <a:rPr lang="de-DE" sz="3200" dirty="0"/>
              <a:t> on a </a:t>
            </a:r>
            <a:r>
              <a:rPr lang="de-DE" sz="3200" dirty="0" err="1"/>
              <a:t>silicon</a:t>
            </a:r>
            <a:r>
              <a:rPr lang="de-DE" sz="3200" dirty="0"/>
              <a:t> </a:t>
            </a:r>
            <a:r>
              <a:rPr lang="de-DE" sz="3200" dirty="0" err="1"/>
              <a:t>wire</a:t>
            </a:r>
            <a:r>
              <a:rPr lang="de-DE" sz="3200" dirty="0"/>
              <a:t> </a:t>
            </a:r>
            <a:r>
              <a:rPr lang="de-DE" sz="3200" dirty="0" err="1"/>
              <a:t>during</a:t>
            </a:r>
            <a:r>
              <a:rPr lang="de-DE" sz="3200" dirty="0"/>
              <a:t> </a:t>
            </a:r>
            <a:r>
              <a:rPr lang="de-DE" sz="3200" dirty="0" err="1"/>
              <a:t>lithiation</a:t>
            </a:r>
            <a:r>
              <a:rPr lang="de-DE" sz="3200" dirty="0"/>
              <a:t> </a:t>
            </a:r>
          </a:p>
          <a:p>
            <a:pPr marL="457969" indent="-457969">
              <a:buFont typeface="Arial" charset="0"/>
              <a:buChar char="•"/>
            </a:pPr>
            <a:r>
              <a:rPr lang="de-DE" sz="3200" dirty="0" err="1"/>
              <a:t>Clearly</a:t>
            </a:r>
            <a:r>
              <a:rPr lang="de-DE" sz="3200" dirty="0"/>
              <a:t>, </a:t>
            </a:r>
            <a:r>
              <a:rPr lang="de-DE" sz="3200" dirty="0" err="1"/>
              <a:t>the</a:t>
            </a:r>
            <a:r>
              <a:rPr lang="de-DE" sz="3200" dirty="0"/>
              <a:t> </a:t>
            </a:r>
            <a:r>
              <a:rPr lang="de-DE" sz="3200" dirty="0" err="1"/>
              <a:t>growth</a:t>
            </a:r>
            <a:r>
              <a:rPr lang="de-DE" sz="3200" dirty="0"/>
              <a:t> </a:t>
            </a:r>
            <a:r>
              <a:rPr lang="de-DE" sz="3200" dirty="0" err="1"/>
              <a:t>occurs</a:t>
            </a:r>
            <a:r>
              <a:rPr lang="de-DE" sz="3200" dirty="0"/>
              <a:t> at </a:t>
            </a:r>
            <a:r>
              <a:rPr lang="de-DE" sz="3200" dirty="0" err="1"/>
              <a:t>the</a:t>
            </a:r>
            <a:r>
              <a:rPr lang="de-DE" sz="3200" dirty="0"/>
              <a:t> </a:t>
            </a:r>
            <a:r>
              <a:rPr lang="de-DE" sz="3200" dirty="0" err="1"/>
              <a:t>base</a:t>
            </a:r>
            <a:r>
              <a:rPr lang="de-DE" sz="3200" dirty="0"/>
              <a:t> </a:t>
            </a:r>
            <a:r>
              <a:rPr lang="de-DE" sz="3200" dirty="0" err="1"/>
              <a:t>of</a:t>
            </a:r>
            <a:r>
              <a:rPr lang="de-DE" sz="3200" dirty="0"/>
              <a:t> </a:t>
            </a:r>
            <a:r>
              <a:rPr lang="de-DE" sz="3200" dirty="0" err="1"/>
              <a:t>the</a:t>
            </a:r>
            <a:r>
              <a:rPr lang="de-DE" sz="3200" dirty="0"/>
              <a:t> </a:t>
            </a:r>
            <a:r>
              <a:rPr lang="de-DE" sz="3200" dirty="0" err="1"/>
              <a:t>whisker</a:t>
            </a:r>
            <a:r>
              <a:rPr lang="de-DE" sz="3200" dirty="0"/>
              <a:t>.</a:t>
            </a:r>
          </a:p>
          <a:p>
            <a:pPr marL="457969" indent="-457969">
              <a:buFont typeface="Arial" charset="0"/>
              <a:buChar char="•"/>
            </a:pPr>
            <a:r>
              <a:rPr lang="de-DE" sz="3200" dirty="0"/>
              <a:t>This </a:t>
            </a:r>
            <a:r>
              <a:rPr lang="de-DE" sz="3200" dirty="0" err="1"/>
              <a:t>supports</a:t>
            </a:r>
            <a:r>
              <a:rPr lang="de-DE" sz="3200" dirty="0"/>
              <a:t> </a:t>
            </a:r>
            <a:r>
              <a:rPr lang="de-DE" sz="3200" dirty="0" err="1"/>
              <a:t>the</a:t>
            </a:r>
            <a:r>
              <a:rPr lang="de-DE" sz="3200" dirty="0"/>
              <a:t> </a:t>
            </a:r>
            <a:r>
              <a:rPr lang="de-DE" sz="3200" dirty="0" err="1"/>
              <a:t>view</a:t>
            </a:r>
            <a:r>
              <a:rPr lang="de-DE" sz="3200" dirty="0"/>
              <a:t> </a:t>
            </a:r>
            <a:r>
              <a:rPr lang="de-DE" sz="3200" dirty="0" err="1"/>
              <a:t>that</a:t>
            </a:r>
            <a:r>
              <a:rPr lang="de-DE" sz="3200" dirty="0"/>
              <a:t> </a:t>
            </a:r>
            <a:r>
              <a:rPr lang="de-DE" sz="3200" dirty="0" err="1"/>
              <a:t>growth</a:t>
            </a:r>
            <a:r>
              <a:rPr lang="de-DE" sz="3200" dirty="0"/>
              <a:t> </a:t>
            </a:r>
            <a:r>
              <a:rPr lang="de-DE" sz="3200" dirty="0" err="1"/>
              <a:t>might</a:t>
            </a:r>
            <a:r>
              <a:rPr lang="de-DE" sz="3200" dirty="0"/>
              <a:t> </a:t>
            </a:r>
            <a:r>
              <a:rPr lang="de-DE" sz="3200" dirty="0" err="1"/>
              <a:t>as</a:t>
            </a:r>
            <a:r>
              <a:rPr lang="de-DE" sz="3200" dirty="0"/>
              <a:t> </a:t>
            </a:r>
            <a:r>
              <a:rPr lang="de-DE" sz="3200" dirty="0" err="1"/>
              <a:t>well</a:t>
            </a:r>
            <a:r>
              <a:rPr lang="de-DE" sz="3200" dirty="0"/>
              <a:t> </a:t>
            </a:r>
            <a:r>
              <a:rPr lang="de-DE" sz="3200" dirty="0" err="1"/>
              <a:t>appear</a:t>
            </a:r>
            <a:r>
              <a:rPr lang="de-DE" sz="3200" dirty="0"/>
              <a:t> at </a:t>
            </a:r>
            <a:r>
              <a:rPr lang="de-DE" sz="3200" dirty="0" err="1"/>
              <a:t>the</a:t>
            </a:r>
            <a:r>
              <a:rPr lang="de-DE" sz="3200" dirty="0"/>
              <a:t> </a:t>
            </a:r>
            <a:r>
              <a:rPr lang="de-DE" sz="3200" dirty="0" err="1"/>
              <a:t>base</a:t>
            </a:r>
            <a:r>
              <a:rPr lang="de-DE" sz="3200" dirty="0"/>
              <a:t> </a:t>
            </a:r>
            <a:r>
              <a:rPr lang="de-DE" sz="3200" dirty="0" err="1"/>
              <a:t>during</a:t>
            </a:r>
            <a:r>
              <a:rPr lang="de-DE" sz="3200" dirty="0"/>
              <a:t> </a:t>
            </a:r>
            <a:r>
              <a:rPr lang="de-DE" sz="3200" dirty="0" err="1"/>
              <a:t>electroplating</a:t>
            </a:r>
            <a:r>
              <a:rPr lang="de-DE" sz="3200" dirty="0"/>
              <a:t> </a:t>
            </a:r>
          </a:p>
          <a:p>
            <a:endParaRPr lang="de-DE" sz="3205" b="1" dirty="0">
              <a:solidFill>
                <a:srgbClr val="1A578E"/>
              </a:solidFill>
            </a:endParaRPr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989564" y="16656448"/>
            <a:ext cx="4532991" cy="3013662"/>
          </a:xfrm>
          <a:prstGeom prst="roundRect">
            <a:avLst>
              <a:gd name="adj" fmla="val 9829"/>
            </a:avLst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4" name="Textfeld 43"/>
          <p:cNvSpPr txBox="1"/>
          <p:nvPr/>
        </p:nvSpPr>
        <p:spPr>
          <a:xfrm>
            <a:off x="24210141" y="19757471"/>
            <a:ext cx="4121667" cy="2451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SEM </a:t>
            </a:r>
            <a:r>
              <a:rPr lang="de-DE" sz="2800" b="1" dirty="0" err="1"/>
              <a:t>images</a:t>
            </a:r>
            <a:r>
              <a:rPr lang="de-DE" sz="2800" b="1" dirty="0"/>
              <a:t> </a:t>
            </a:r>
            <a:r>
              <a:rPr lang="de-DE" sz="2800" b="1" dirty="0" err="1"/>
              <a:t>of</a:t>
            </a:r>
            <a:r>
              <a:rPr lang="de-DE" sz="2800" b="1" dirty="0"/>
              <a:t> Li </a:t>
            </a:r>
            <a:r>
              <a:rPr lang="de-DE" sz="2800" b="1" dirty="0" err="1"/>
              <a:t>whiskers</a:t>
            </a:r>
            <a:r>
              <a:rPr lang="de-DE" sz="2800" b="1" dirty="0"/>
              <a:t> </a:t>
            </a:r>
            <a:r>
              <a:rPr lang="de-DE" sz="2800" b="1" dirty="0" err="1"/>
              <a:t>growing</a:t>
            </a:r>
            <a:r>
              <a:rPr lang="de-DE" sz="2800" b="1" dirty="0"/>
              <a:t> on a </a:t>
            </a:r>
            <a:r>
              <a:rPr lang="de-DE" sz="2800" b="1" dirty="0" err="1"/>
              <a:t>lithiated</a:t>
            </a:r>
            <a:r>
              <a:rPr lang="de-DE" sz="2800" b="1" dirty="0"/>
              <a:t> Si </a:t>
            </a:r>
            <a:r>
              <a:rPr lang="de-DE" sz="2800" b="1" dirty="0" err="1"/>
              <a:t>wire</a:t>
            </a:r>
            <a:r>
              <a:rPr lang="de-DE" sz="2800" b="1" dirty="0"/>
              <a:t> </a:t>
            </a:r>
            <a:r>
              <a:rPr lang="de-DE" sz="2800" dirty="0"/>
              <a:t>at </a:t>
            </a:r>
            <a:r>
              <a:rPr lang="de-DE" sz="2800" dirty="0" err="1"/>
              <a:t>room</a:t>
            </a:r>
            <a:r>
              <a:rPr lang="de-DE" sz="2800" dirty="0"/>
              <a:t> </a:t>
            </a:r>
            <a:r>
              <a:rPr lang="de-DE" sz="2800" dirty="0" err="1"/>
              <a:t>temperature</a:t>
            </a:r>
            <a:r>
              <a:rPr lang="de-DE" sz="2800" dirty="0"/>
              <a:t> </a:t>
            </a:r>
          </a:p>
          <a:p>
            <a:endParaRPr lang="de-DE" sz="6930" dirty="0"/>
          </a:p>
        </p:txBody>
      </p:sp>
      <p:sp>
        <p:nvSpPr>
          <p:cNvPr id="45" name="Abgerundetes Rechteck 44"/>
          <p:cNvSpPr/>
          <p:nvPr/>
        </p:nvSpPr>
        <p:spPr>
          <a:xfrm>
            <a:off x="16786116" y="22982182"/>
            <a:ext cx="12136914" cy="6323620"/>
          </a:xfrm>
          <a:prstGeom prst="roundRect">
            <a:avLst>
              <a:gd name="adj" fmla="val 3777"/>
            </a:avLst>
          </a:prstGeom>
          <a:solidFill>
            <a:srgbClr val="F0EF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930"/>
          </a:p>
        </p:txBody>
      </p:sp>
      <p:sp>
        <p:nvSpPr>
          <p:cNvPr id="46" name="Textfeld 45"/>
          <p:cNvSpPr txBox="1"/>
          <p:nvPr/>
        </p:nvSpPr>
        <p:spPr>
          <a:xfrm>
            <a:off x="17279030" y="23555260"/>
            <a:ext cx="7167122" cy="5333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1A578E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GROWTH MODES</a:t>
            </a:r>
            <a:r>
              <a:rPr lang="de-DE" sz="3205" b="1" dirty="0">
                <a:solidFill>
                  <a:srgbClr val="1A578E"/>
                </a:solidFill>
              </a:rPr>
              <a:t/>
            </a:r>
            <a:br>
              <a:rPr lang="de-DE" sz="3205" b="1" dirty="0">
                <a:solidFill>
                  <a:srgbClr val="1A578E"/>
                </a:solidFill>
              </a:rPr>
            </a:br>
            <a:endParaRPr lang="de-DE" sz="3205" b="1" dirty="0">
              <a:solidFill>
                <a:srgbClr val="1A578E"/>
              </a:solidFill>
            </a:endParaRPr>
          </a:p>
          <a:p>
            <a:pPr marL="457969" indent="-457969">
              <a:spcBef>
                <a:spcPts val="601"/>
              </a:spcBef>
              <a:spcAft>
                <a:spcPts val="601"/>
              </a:spcAft>
              <a:buFont typeface="Arial" charset="0"/>
              <a:buChar char="•"/>
            </a:pPr>
            <a:r>
              <a:rPr lang="de-DE" sz="3200" dirty="0"/>
              <a:t>On </a:t>
            </a:r>
            <a:r>
              <a:rPr lang="de-DE" sz="3200" dirty="0" err="1"/>
              <a:t>copper</a:t>
            </a:r>
            <a:r>
              <a:rPr lang="de-DE" sz="3200" dirty="0"/>
              <a:t> </a:t>
            </a:r>
            <a:r>
              <a:rPr lang="de-DE" sz="3200" dirty="0" err="1"/>
              <a:t>substrates</a:t>
            </a:r>
            <a:r>
              <a:rPr lang="de-DE" sz="3200" dirty="0"/>
              <a:t>, </a:t>
            </a:r>
            <a:r>
              <a:rPr lang="de-DE" sz="3200" dirty="0" err="1"/>
              <a:t>dense</a:t>
            </a:r>
            <a:r>
              <a:rPr lang="de-DE" sz="3200" dirty="0"/>
              <a:t> </a:t>
            </a:r>
            <a:r>
              <a:rPr lang="de-DE" sz="3200" dirty="0" err="1"/>
              <a:t>lithium</a:t>
            </a:r>
            <a:r>
              <a:rPr lang="de-DE" sz="3200" dirty="0"/>
              <a:t/>
            </a:r>
            <a:br>
              <a:rPr lang="de-DE" sz="3200" dirty="0"/>
            </a:br>
            <a:r>
              <a:rPr lang="de-DE" sz="3200" dirty="0" err="1"/>
              <a:t>bushes</a:t>
            </a:r>
            <a:r>
              <a:rPr lang="de-DE" sz="3200" dirty="0"/>
              <a:t> </a:t>
            </a:r>
            <a:r>
              <a:rPr lang="de-DE" sz="3200" dirty="0" err="1"/>
              <a:t>are</a:t>
            </a:r>
            <a:r>
              <a:rPr lang="de-DE" sz="3200" dirty="0"/>
              <a:t> </a:t>
            </a:r>
            <a:r>
              <a:rPr lang="de-DE" sz="3200" dirty="0" err="1"/>
              <a:t>deposited</a:t>
            </a:r>
            <a:r>
              <a:rPr lang="de-DE" sz="3200" dirty="0"/>
              <a:t> </a:t>
            </a:r>
            <a:r>
              <a:rPr lang="de-DE" sz="3200" dirty="0" err="1"/>
              <a:t>between</a:t>
            </a:r>
            <a:r>
              <a:rPr lang="de-DE" sz="3200" dirty="0"/>
              <a:t> CU </a:t>
            </a:r>
            <a:r>
              <a:rPr lang="de-DE" sz="3200" dirty="0" err="1"/>
              <a:t>and</a:t>
            </a:r>
            <a:r>
              <a:rPr lang="de-DE" sz="3200" dirty="0"/>
              <a:t/>
            </a:r>
            <a:br>
              <a:rPr lang="de-DE" sz="3200" dirty="0"/>
            </a:br>
            <a:r>
              <a:rPr lang="de-DE" sz="3200" dirty="0" err="1"/>
              <a:t>glass</a:t>
            </a:r>
            <a:r>
              <a:rPr lang="de-DE" sz="3200" dirty="0"/>
              <a:t>. Li </a:t>
            </a:r>
            <a:r>
              <a:rPr lang="de-DE" sz="3200" dirty="0" err="1"/>
              <a:t>particles</a:t>
            </a:r>
            <a:r>
              <a:rPr lang="de-DE" sz="3200" dirty="0"/>
              <a:t> on top </a:t>
            </a:r>
            <a:r>
              <a:rPr lang="de-DE" sz="3200" dirty="0" err="1"/>
              <a:t>of</a:t>
            </a:r>
            <a:r>
              <a:rPr lang="de-DE" sz="3200" dirty="0"/>
              <a:t> CU</a:t>
            </a:r>
          </a:p>
          <a:p>
            <a:pPr marL="457969" indent="-457969">
              <a:spcBef>
                <a:spcPts val="601"/>
              </a:spcBef>
              <a:spcAft>
                <a:spcPts val="601"/>
              </a:spcAft>
              <a:buFont typeface="Arial" charset="0"/>
              <a:buChar char="•"/>
            </a:pPr>
            <a:r>
              <a:rPr lang="de-DE" sz="3200" dirty="0"/>
              <a:t>The fast </a:t>
            </a:r>
            <a:r>
              <a:rPr lang="de-DE" sz="3200" dirty="0" err="1"/>
              <a:t>and</a:t>
            </a:r>
            <a:r>
              <a:rPr lang="de-DE" sz="3200" dirty="0"/>
              <a:t> </a:t>
            </a:r>
            <a:r>
              <a:rPr lang="de-DE" sz="3200" dirty="0" err="1"/>
              <a:t>dense</a:t>
            </a:r>
            <a:r>
              <a:rPr lang="de-DE" sz="3200" dirty="0"/>
              <a:t> </a:t>
            </a:r>
            <a:r>
              <a:rPr lang="de-DE" sz="3200" dirty="0" err="1"/>
              <a:t>growth</a:t>
            </a:r>
            <a:r>
              <a:rPr lang="de-DE" sz="3200" dirty="0"/>
              <a:t> at </a:t>
            </a:r>
            <a:r>
              <a:rPr lang="de-DE" sz="3200" dirty="0" err="1"/>
              <a:t>sites</a:t>
            </a:r>
            <a:r>
              <a:rPr lang="de-DE" sz="3200" dirty="0"/>
              <a:t> </a:t>
            </a:r>
            <a:r>
              <a:rPr lang="de-DE" sz="3200" dirty="0" err="1"/>
              <a:t>of</a:t>
            </a:r>
            <a:r>
              <a:rPr lang="de-DE" sz="3200" dirty="0"/>
              <a:t> </a:t>
            </a:r>
            <a:r>
              <a:rPr lang="de-DE" sz="3200" dirty="0" err="1"/>
              <a:t>hindered</a:t>
            </a:r>
            <a:r>
              <a:rPr lang="de-DE" sz="3200" dirty="0"/>
              <a:t> </a:t>
            </a:r>
            <a:r>
              <a:rPr lang="de-DE" sz="3200" dirty="0" err="1"/>
              <a:t>transport</a:t>
            </a:r>
            <a:r>
              <a:rPr lang="de-DE" sz="3200" dirty="0"/>
              <a:t> </a:t>
            </a:r>
            <a:r>
              <a:rPr lang="de-DE" sz="3200" dirty="0" err="1"/>
              <a:t>demonstrates</a:t>
            </a:r>
            <a:r>
              <a:rPr lang="de-DE" sz="3200" dirty="0"/>
              <a:t> </a:t>
            </a:r>
            <a:r>
              <a:rPr lang="de-DE" sz="3200" dirty="0" err="1"/>
              <a:t>that</a:t>
            </a:r>
            <a:r>
              <a:rPr lang="de-DE" sz="3200" dirty="0"/>
              <a:t>, </a:t>
            </a:r>
            <a:r>
              <a:rPr lang="de-DE" sz="3200" dirty="0" err="1"/>
              <a:t>the</a:t>
            </a:r>
            <a:r>
              <a:rPr lang="de-DE" sz="3200" dirty="0"/>
              <a:t> </a:t>
            </a:r>
            <a:r>
              <a:rPr lang="de-DE" sz="3200" dirty="0" err="1"/>
              <a:t>transport</a:t>
            </a:r>
            <a:r>
              <a:rPr lang="de-DE" sz="3200" dirty="0"/>
              <a:t> in </a:t>
            </a:r>
            <a:r>
              <a:rPr lang="de-DE" sz="3200" dirty="0" err="1"/>
              <a:t>solution</a:t>
            </a:r>
            <a:r>
              <a:rPr lang="de-DE" sz="3200" dirty="0"/>
              <a:t> </a:t>
            </a:r>
            <a:r>
              <a:rPr lang="de-DE" sz="3200" dirty="0" err="1"/>
              <a:t>is</a:t>
            </a:r>
            <a:r>
              <a:rPr lang="de-DE" sz="3200" dirty="0"/>
              <a:t> not </a:t>
            </a:r>
            <a:r>
              <a:rPr lang="de-DE" sz="3200" dirty="0" err="1"/>
              <a:t>triggering</a:t>
            </a:r>
            <a:r>
              <a:rPr lang="de-DE" sz="3200" dirty="0"/>
              <a:t> </a:t>
            </a:r>
            <a:r>
              <a:rPr lang="de-DE" sz="3200" dirty="0" err="1"/>
              <a:t>dendritic</a:t>
            </a:r>
            <a:r>
              <a:rPr lang="de-DE" sz="3200" dirty="0"/>
              <a:t> </a:t>
            </a:r>
            <a:r>
              <a:rPr lang="de-DE" sz="3200" dirty="0" err="1"/>
              <a:t>growth</a:t>
            </a:r>
            <a:r>
              <a:rPr lang="de-DE" sz="3200" dirty="0"/>
              <a:t>.</a:t>
            </a:r>
          </a:p>
          <a:p>
            <a:endParaRPr lang="de-DE" sz="3205" b="1" dirty="0">
              <a:solidFill>
                <a:srgbClr val="1A578E"/>
              </a:solidFill>
            </a:endParaRPr>
          </a:p>
        </p:txBody>
      </p:sp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413097" y="24496833"/>
            <a:ext cx="4085977" cy="3564576"/>
          </a:xfrm>
          <a:prstGeom prst="roundRect">
            <a:avLst>
              <a:gd name="adj" fmla="val 7674"/>
            </a:avLst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8" name="Abgerundetes Rechteck 47"/>
          <p:cNvSpPr/>
          <p:nvPr/>
        </p:nvSpPr>
        <p:spPr>
          <a:xfrm>
            <a:off x="16786116" y="29880787"/>
            <a:ext cx="12136914" cy="5470798"/>
          </a:xfrm>
          <a:prstGeom prst="roundRect">
            <a:avLst>
              <a:gd name="adj" fmla="val 3777"/>
            </a:avLst>
          </a:prstGeom>
          <a:solidFill>
            <a:srgbClr val="F0EF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930"/>
          </a:p>
        </p:txBody>
      </p:sp>
      <p:sp>
        <p:nvSpPr>
          <p:cNvPr id="49" name="Textfeld 48"/>
          <p:cNvSpPr txBox="1"/>
          <p:nvPr/>
        </p:nvSpPr>
        <p:spPr>
          <a:xfrm>
            <a:off x="17317059" y="30484306"/>
            <a:ext cx="7167122" cy="442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1"/>
              </a:spcBef>
              <a:spcAft>
                <a:spcPts val="601"/>
              </a:spcAft>
            </a:pPr>
            <a:r>
              <a:rPr lang="de-DE" sz="3200" b="1" dirty="0">
                <a:solidFill>
                  <a:srgbClr val="1A578E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INSERTION MECHANISM</a:t>
            </a:r>
            <a:r>
              <a:rPr lang="de-DE" sz="3205" b="1" dirty="0">
                <a:solidFill>
                  <a:srgbClr val="1A578E"/>
                </a:solidFill>
              </a:rPr>
              <a:t/>
            </a:r>
            <a:br>
              <a:rPr lang="de-DE" sz="3205" b="1" dirty="0">
                <a:solidFill>
                  <a:srgbClr val="1A578E"/>
                </a:solidFill>
              </a:rPr>
            </a:br>
            <a:endParaRPr lang="de-DE" sz="2500" b="1" dirty="0">
              <a:solidFill>
                <a:srgbClr val="1A578E"/>
              </a:solidFill>
            </a:endParaRPr>
          </a:p>
          <a:p>
            <a:pPr marL="457969" indent="-457969">
              <a:spcBef>
                <a:spcPts val="601"/>
              </a:spcBef>
              <a:spcAft>
                <a:spcPts val="601"/>
              </a:spcAft>
              <a:buFont typeface="Arial" charset="0"/>
              <a:buChar char="•"/>
            </a:pPr>
            <a:r>
              <a:rPr lang="de-DE" sz="3200" dirty="0"/>
              <a:t>Lithium </a:t>
            </a:r>
            <a:r>
              <a:rPr lang="de-DE" sz="3200" dirty="0" err="1"/>
              <a:t>filaments</a:t>
            </a:r>
            <a:r>
              <a:rPr lang="de-DE" sz="3200" dirty="0"/>
              <a:t> </a:t>
            </a:r>
            <a:r>
              <a:rPr lang="de-DE" sz="3200" dirty="0" err="1"/>
              <a:t>are</a:t>
            </a:r>
            <a:r>
              <a:rPr lang="de-DE" sz="3200" dirty="0"/>
              <a:t> </a:t>
            </a:r>
            <a:r>
              <a:rPr lang="de-DE" sz="3200" dirty="0" err="1"/>
              <a:t>grown</a:t>
            </a:r>
            <a:r>
              <a:rPr lang="de-DE" sz="3200" dirty="0"/>
              <a:t> </a:t>
            </a:r>
            <a:r>
              <a:rPr lang="de-DE" sz="3200" dirty="0" err="1"/>
              <a:t>between</a:t>
            </a:r>
            <a:r>
              <a:rPr lang="de-DE" sz="3200" dirty="0"/>
              <a:t/>
            </a:r>
            <a:br>
              <a:rPr lang="de-DE" sz="3200" dirty="0"/>
            </a:br>
            <a:r>
              <a:rPr lang="de-DE" sz="3200" dirty="0" err="1"/>
              <a:t>opening</a:t>
            </a:r>
            <a:r>
              <a:rPr lang="de-DE" sz="3200" dirty="0"/>
              <a:t> </a:t>
            </a:r>
            <a:r>
              <a:rPr lang="de-DE" sz="3200" dirty="0" err="1"/>
              <a:t>gaps</a:t>
            </a:r>
            <a:r>
              <a:rPr lang="de-DE" sz="3200" dirty="0"/>
              <a:t> </a:t>
            </a:r>
            <a:r>
              <a:rPr lang="de-DE" sz="3200" dirty="0" err="1"/>
              <a:t>of</a:t>
            </a:r>
            <a:r>
              <a:rPr lang="de-DE" sz="3200" dirty="0"/>
              <a:t> </a:t>
            </a:r>
            <a:r>
              <a:rPr lang="de-DE" sz="3200" dirty="0" err="1"/>
              <a:t>the</a:t>
            </a:r>
            <a:r>
              <a:rPr lang="de-DE" sz="3200" dirty="0"/>
              <a:t> </a:t>
            </a:r>
            <a:r>
              <a:rPr lang="de-DE" sz="3200" dirty="0" err="1"/>
              <a:t>copper</a:t>
            </a:r>
            <a:r>
              <a:rPr lang="de-DE" sz="3200" dirty="0"/>
              <a:t> </a:t>
            </a:r>
            <a:r>
              <a:rPr lang="de-DE" sz="3200" dirty="0" err="1"/>
              <a:t>substrate</a:t>
            </a:r>
            <a:endParaRPr lang="de-DE" sz="3200" dirty="0"/>
          </a:p>
          <a:p>
            <a:pPr marL="457969" indent="-457969">
              <a:spcBef>
                <a:spcPts val="601"/>
              </a:spcBef>
              <a:spcAft>
                <a:spcPts val="601"/>
              </a:spcAft>
              <a:buFont typeface="Arial" charset="0"/>
              <a:buChar char="•"/>
            </a:pPr>
            <a:r>
              <a:rPr lang="de-DE" sz="3200" dirty="0"/>
              <a:t>This </a:t>
            </a:r>
            <a:r>
              <a:rPr lang="de-DE" sz="3200" dirty="0" err="1"/>
              <a:t>growth</a:t>
            </a:r>
            <a:r>
              <a:rPr lang="de-DE" sz="3200" dirty="0"/>
              <a:t> </a:t>
            </a:r>
            <a:r>
              <a:rPr lang="de-DE" sz="3200" dirty="0" err="1"/>
              <a:t>requires</a:t>
            </a:r>
            <a:r>
              <a:rPr lang="de-DE" sz="3200" dirty="0"/>
              <a:t> </a:t>
            </a:r>
            <a:r>
              <a:rPr lang="de-DE" sz="3200" dirty="0" err="1"/>
              <a:t>insertion</a:t>
            </a:r>
            <a:r>
              <a:rPr lang="de-DE" sz="3200" dirty="0"/>
              <a:t> </a:t>
            </a:r>
            <a:r>
              <a:rPr lang="de-DE" sz="3200" dirty="0" err="1"/>
              <a:t>of</a:t>
            </a:r>
            <a:r>
              <a:rPr lang="de-DE" sz="3200" dirty="0"/>
              <a:t> </a:t>
            </a:r>
            <a:r>
              <a:rPr lang="de-DE" sz="3200" dirty="0" err="1"/>
              <a:t>lithium</a:t>
            </a:r>
            <a:r>
              <a:rPr lang="de-DE" sz="3200" dirty="0"/>
              <a:t> </a:t>
            </a:r>
            <a:r>
              <a:rPr lang="de-DE" sz="3200" dirty="0" err="1"/>
              <a:t>into</a:t>
            </a:r>
            <a:r>
              <a:rPr lang="de-DE" sz="3200" dirty="0"/>
              <a:t> </a:t>
            </a:r>
            <a:r>
              <a:rPr lang="de-DE" sz="3200" dirty="0" err="1"/>
              <a:t>the</a:t>
            </a:r>
            <a:r>
              <a:rPr lang="de-DE" sz="3200" dirty="0"/>
              <a:t> </a:t>
            </a:r>
            <a:r>
              <a:rPr lang="de-DE" sz="3200" dirty="0" err="1"/>
              <a:t>growing</a:t>
            </a:r>
            <a:r>
              <a:rPr lang="de-DE" sz="3200" dirty="0"/>
              <a:t> </a:t>
            </a:r>
            <a:r>
              <a:rPr lang="de-DE" sz="3200" dirty="0" err="1"/>
              <a:t>wire</a:t>
            </a:r>
            <a:r>
              <a:rPr lang="de-DE" sz="3200" dirty="0"/>
              <a:t>, </a:t>
            </a:r>
            <a:r>
              <a:rPr lang="de-DE" sz="3200" dirty="0" err="1"/>
              <a:t>most</a:t>
            </a:r>
            <a:r>
              <a:rPr lang="de-DE" sz="3200" dirty="0"/>
              <a:t> </a:t>
            </a:r>
            <a:r>
              <a:rPr lang="de-DE" sz="3200" dirty="0" err="1"/>
              <a:t>likely</a:t>
            </a:r>
            <a:r>
              <a:rPr lang="de-DE" sz="3200" dirty="0"/>
              <a:t> at </a:t>
            </a:r>
            <a:r>
              <a:rPr lang="de-DE" sz="3200" dirty="0" err="1"/>
              <a:t>the</a:t>
            </a:r>
            <a:r>
              <a:rPr lang="de-DE" sz="3200" dirty="0"/>
              <a:t> </a:t>
            </a:r>
            <a:r>
              <a:rPr lang="de-DE" sz="3200" dirty="0" err="1"/>
              <a:t>substrate</a:t>
            </a:r>
            <a:r>
              <a:rPr lang="de-DE" sz="3200" dirty="0"/>
              <a:t>.</a:t>
            </a:r>
          </a:p>
          <a:p>
            <a:endParaRPr lang="de-DE" sz="3205" b="1" dirty="0">
              <a:solidFill>
                <a:srgbClr val="1A578E"/>
              </a:solidFill>
            </a:endParaRPr>
          </a:p>
        </p:txBody>
      </p:sp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413097" y="31180109"/>
            <a:ext cx="4085977" cy="3230905"/>
          </a:xfrm>
          <a:prstGeom prst="roundRect">
            <a:avLst>
              <a:gd name="adj" fmla="val 7454"/>
            </a:avLst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" name="Abgerundetes Rechteck 50"/>
          <p:cNvSpPr/>
          <p:nvPr/>
        </p:nvSpPr>
        <p:spPr>
          <a:xfrm>
            <a:off x="16786116" y="35959006"/>
            <a:ext cx="12136914" cy="2993506"/>
          </a:xfrm>
          <a:prstGeom prst="roundRect">
            <a:avLst>
              <a:gd name="adj" fmla="val 4150"/>
            </a:avLst>
          </a:prstGeom>
          <a:solidFill>
            <a:srgbClr val="1A57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930"/>
          </a:p>
        </p:txBody>
      </p:sp>
      <p:sp>
        <p:nvSpPr>
          <p:cNvPr id="52" name="Textfeld 51"/>
          <p:cNvSpPr txBox="1"/>
          <p:nvPr/>
        </p:nvSpPr>
        <p:spPr>
          <a:xfrm>
            <a:off x="17311728" y="36332955"/>
            <a:ext cx="1125309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F0EFEB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SUMMARY</a:t>
            </a:r>
          </a:p>
          <a:p>
            <a:endParaRPr lang="de-DE" sz="1000" b="1" dirty="0">
              <a:solidFill>
                <a:srgbClr val="F0EFEB"/>
              </a:solidFill>
            </a:endParaRPr>
          </a:p>
          <a:p>
            <a:r>
              <a:rPr lang="de-DE" sz="3200" dirty="0" err="1">
                <a:solidFill>
                  <a:srgbClr val="F0EFEB"/>
                </a:solidFill>
              </a:rPr>
              <a:t>We</a:t>
            </a:r>
            <a:r>
              <a:rPr lang="de-DE" sz="3200" dirty="0">
                <a:solidFill>
                  <a:srgbClr val="F0EFEB"/>
                </a:solidFill>
              </a:rPr>
              <a:t> </a:t>
            </a:r>
            <a:r>
              <a:rPr lang="de-DE" sz="3200" dirty="0" err="1">
                <a:solidFill>
                  <a:srgbClr val="F0EFEB"/>
                </a:solidFill>
              </a:rPr>
              <a:t>suggest</a:t>
            </a:r>
            <a:r>
              <a:rPr lang="de-DE" sz="3200" dirty="0">
                <a:solidFill>
                  <a:srgbClr val="F0EFEB"/>
                </a:solidFill>
              </a:rPr>
              <a:t> </a:t>
            </a:r>
            <a:r>
              <a:rPr lang="de-DE" sz="3200" dirty="0" err="1">
                <a:solidFill>
                  <a:srgbClr val="F0EFEB"/>
                </a:solidFill>
              </a:rPr>
              <a:t>that</a:t>
            </a:r>
            <a:r>
              <a:rPr lang="de-DE" sz="3200" dirty="0">
                <a:solidFill>
                  <a:srgbClr val="F0EFEB"/>
                </a:solidFill>
              </a:rPr>
              <a:t> Li </a:t>
            </a:r>
            <a:r>
              <a:rPr lang="de-DE" sz="3200" dirty="0" err="1">
                <a:solidFill>
                  <a:srgbClr val="F0EFEB"/>
                </a:solidFill>
              </a:rPr>
              <a:t>whiskers</a:t>
            </a:r>
            <a:r>
              <a:rPr lang="de-DE" sz="3200" dirty="0">
                <a:solidFill>
                  <a:srgbClr val="F0EFEB"/>
                </a:solidFill>
              </a:rPr>
              <a:t> </a:t>
            </a:r>
            <a:r>
              <a:rPr lang="de-DE" sz="3200" dirty="0" err="1">
                <a:solidFill>
                  <a:srgbClr val="F0EFEB"/>
                </a:solidFill>
              </a:rPr>
              <a:t>and</a:t>
            </a:r>
            <a:r>
              <a:rPr lang="de-DE" sz="3200" dirty="0">
                <a:solidFill>
                  <a:srgbClr val="F0EFEB"/>
                </a:solidFill>
              </a:rPr>
              <a:t> </a:t>
            </a:r>
            <a:r>
              <a:rPr lang="de-DE" sz="3200" dirty="0" err="1">
                <a:solidFill>
                  <a:srgbClr val="F0EFEB"/>
                </a:solidFill>
              </a:rPr>
              <a:t>dendrites</a:t>
            </a:r>
            <a:r>
              <a:rPr lang="de-DE" sz="3200" dirty="0">
                <a:solidFill>
                  <a:srgbClr val="F0EFEB"/>
                </a:solidFill>
              </a:rPr>
              <a:t> </a:t>
            </a:r>
            <a:r>
              <a:rPr lang="de-DE" sz="3200" dirty="0" err="1">
                <a:solidFill>
                  <a:srgbClr val="F0EFEB"/>
                </a:solidFill>
              </a:rPr>
              <a:t>can</a:t>
            </a:r>
            <a:r>
              <a:rPr lang="de-DE" sz="3200" dirty="0">
                <a:solidFill>
                  <a:srgbClr val="F0EFEB"/>
                </a:solidFill>
              </a:rPr>
              <a:t> </a:t>
            </a:r>
            <a:r>
              <a:rPr lang="de-DE" sz="3200" dirty="0" err="1">
                <a:solidFill>
                  <a:srgbClr val="F0EFEB"/>
                </a:solidFill>
              </a:rPr>
              <a:t>grow</a:t>
            </a:r>
            <a:r>
              <a:rPr lang="de-DE" sz="3200" dirty="0">
                <a:solidFill>
                  <a:srgbClr val="F0EFEB"/>
                </a:solidFill>
              </a:rPr>
              <a:t> </a:t>
            </a:r>
            <a:r>
              <a:rPr lang="de-DE" sz="3200" dirty="0" err="1">
                <a:solidFill>
                  <a:srgbClr val="F0EFEB"/>
                </a:solidFill>
              </a:rPr>
              <a:t>by</a:t>
            </a:r>
            <a:r>
              <a:rPr lang="de-DE" sz="3200" dirty="0">
                <a:solidFill>
                  <a:srgbClr val="F0EFEB"/>
                </a:solidFill>
              </a:rPr>
              <a:t> an </a:t>
            </a:r>
            <a:r>
              <a:rPr lang="de-DE" sz="3200" dirty="0" err="1">
                <a:solidFill>
                  <a:srgbClr val="F0EFEB"/>
                </a:solidFill>
              </a:rPr>
              <a:t>insertion</a:t>
            </a:r>
            <a:r>
              <a:rPr lang="de-DE" sz="3200" dirty="0">
                <a:solidFill>
                  <a:srgbClr val="F0EFEB"/>
                </a:solidFill>
              </a:rPr>
              <a:t> </a:t>
            </a:r>
            <a:r>
              <a:rPr lang="de-DE" sz="3200" dirty="0" err="1">
                <a:solidFill>
                  <a:srgbClr val="F0EFEB"/>
                </a:solidFill>
              </a:rPr>
              <a:t>mechanism</a:t>
            </a:r>
            <a:r>
              <a:rPr lang="de-DE" sz="3200" dirty="0">
                <a:solidFill>
                  <a:srgbClr val="F0EFEB"/>
                </a:solidFill>
              </a:rPr>
              <a:t> at </a:t>
            </a:r>
            <a:r>
              <a:rPr lang="de-DE" sz="3200" dirty="0" err="1">
                <a:solidFill>
                  <a:srgbClr val="F0EFEB"/>
                </a:solidFill>
              </a:rPr>
              <a:t>defects</a:t>
            </a:r>
            <a:r>
              <a:rPr lang="de-DE" sz="3200" dirty="0">
                <a:solidFill>
                  <a:srgbClr val="F0EFEB"/>
                </a:solidFill>
              </a:rPr>
              <a:t> </a:t>
            </a:r>
            <a:r>
              <a:rPr lang="de-DE" sz="3200" dirty="0" err="1">
                <a:solidFill>
                  <a:srgbClr val="F0EFEB"/>
                </a:solidFill>
              </a:rPr>
              <a:t>of</a:t>
            </a:r>
            <a:r>
              <a:rPr lang="de-DE" sz="3200" dirty="0">
                <a:solidFill>
                  <a:srgbClr val="F0EFEB"/>
                </a:solidFill>
              </a:rPr>
              <a:t> </a:t>
            </a:r>
            <a:r>
              <a:rPr lang="de-DE" sz="3200" dirty="0" err="1">
                <a:solidFill>
                  <a:srgbClr val="F0EFEB"/>
                </a:solidFill>
              </a:rPr>
              <a:t>the</a:t>
            </a:r>
            <a:r>
              <a:rPr lang="de-DE" sz="3200" dirty="0">
                <a:solidFill>
                  <a:srgbClr val="F0EFEB"/>
                </a:solidFill>
              </a:rPr>
              <a:t> SEI </a:t>
            </a:r>
            <a:r>
              <a:rPr lang="de-DE" sz="3200" dirty="0" err="1">
                <a:solidFill>
                  <a:srgbClr val="F0EFEB"/>
                </a:solidFill>
              </a:rPr>
              <a:t>and</a:t>
            </a:r>
            <a:r>
              <a:rPr lang="de-DE" sz="3200" dirty="0">
                <a:solidFill>
                  <a:srgbClr val="F0EFEB"/>
                </a:solidFill>
              </a:rPr>
              <a:t> </a:t>
            </a:r>
            <a:r>
              <a:rPr lang="de-DE" sz="3200" dirty="0" err="1">
                <a:solidFill>
                  <a:srgbClr val="F0EFEB"/>
                </a:solidFill>
              </a:rPr>
              <a:t>of</a:t>
            </a:r>
            <a:r>
              <a:rPr lang="de-DE" sz="3200" dirty="0">
                <a:solidFill>
                  <a:srgbClr val="F0EFEB"/>
                </a:solidFill>
              </a:rPr>
              <a:t> </a:t>
            </a:r>
            <a:r>
              <a:rPr lang="de-DE" sz="3200" dirty="0" err="1">
                <a:solidFill>
                  <a:srgbClr val="F0EFEB"/>
                </a:solidFill>
              </a:rPr>
              <a:t>the</a:t>
            </a:r>
            <a:r>
              <a:rPr lang="de-DE" sz="3200" dirty="0">
                <a:solidFill>
                  <a:srgbClr val="F0EFEB"/>
                </a:solidFill>
              </a:rPr>
              <a:t> </a:t>
            </a:r>
            <a:r>
              <a:rPr lang="de-DE" sz="3200" dirty="0" err="1">
                <a:solidFill>
                  <a:srgbClr val="F0EFEB"/>
                </a:solidFill>
              </a:rPr>
              <a:t>whisker</a:t>
            </a:r>
            <a:r>
              <a:rPr lang="de-DE" sz="3200" dirty="0">
                <a:solidFill>
                  <a:srgbClr val="F0EFEB"/>
                </a:solidFill>
              </a:rPr>
              <a:t>, e.g. at </a:t>
            </a:r>
            <a:r>
              <a:rPr lang="de-DE" sz="3200" dirty="0" err="1">
                <a:solidFill>
                  <a:srgbClr val="F0EFEB"/>
                </a:solidFill>
              </a:rPr>
              <a:t>kinks</a:t>
            </a:r>
            <a:r>
              <a:rPr lang="de-DE" sz="3200" dirty="0">
                <a:solidFill>
                  <a:srgbClr val="F0EFEB"/>
                </a:solidFill>
              </a:rPr>
              <a:t> </a:t>
            </a:r>
            <a:r>
              <a:rPr lang="de-DE" sz="3200" dirty="0" err="1">
                <a:solidFill>
                  <a:srgbClr val="F0EFEB"/>
                </a:solidFill>
              </a:rPr>
              <a:t>of</a:t>
            </a:r>
            <a:r>
              <a:rPr lang="de-DE" sz="3200" dirty="0">
                <a:solidFill>
                  <a:srgbClr val="F0EFEB"/>
                </a:solidFill>
              </a:rPr>
              <a:t> </a:t>
            </a:r>
            <a:r>
              <a:rPr lang="de-DE" sz="3200" dirty="0" err="1">
                <a:solidFill>
                  <a:srgbClr val="F0EFEB"/>
                </a:solidFill>
              </a:rPr>
              <a:t>the</a:t>
            </a:r>
            <a:r>
              <a:rPr lang="de-DE" sz="3200" dirty="0">
                <a:solidFill>
                  <a:srgbClr val="F0EFEB"/>
                </a:solidFill>
              </a:rPr>
              <a:t> </a:t>
            </a:r>
            <a:r>
              <a:rPr lang="de-DE" sz="3200" dirty="0" err="1">
                <a:solidFill>
                  <a:srgbClr val="F0EFEB"/>
                </a:solidFill>
              </a:rPr>
              <a:t>whisker</a:t>
            </a:r>
            <a:r>
              <a:rPr lang="de-DE" sz="3200" dirty="0">
                <a:solidFill>
                  <a:srgbClr val="F0EFEB"/>
                </a:solidFill>
              </a:rPr>
              <a:t> </a:t>
            </a:r>
            <a:r>
              <a:rPr lang="de-DE" sz="3200" dirty="0" err="1">
                <a:solidFill>
                  <a:srgbClr val="F0EFEB"/>
                </a:solidFill>
              </a:rPr>
              <a:t>or</a:t>
            </a:r>
            <a:r>
              <a:rPr lang="de-DE" sz="3200" dirty="0">
                <a:solidFill>
                  <a:srgbClr val="F0EFEB"/>
                </a:solidFill>
              </a:rPr>
              <a:t> at </a:t>
            </a:r>
            <a:r>
              <a:rPr lang="de-DE" sz="3200" dirty="0" err="1">
                <a:solidFill>
                  <a:srgbClr val="F0EFEB"/>
                </a:solidFill>
              </a:rPr>
              <a:t>the</a:t>
            </a:r>
            <a:r>
              <a:rPr lang="de-DE" sz="3200" dirty="0">
                <a:solidFill>
                  <a:srgbClr val="F0EFEB"/>
                </a:solidFill>
              </a:rPr>
              <a:t> </a:t>
            </a:r>
            <a:r>
              <a:rPr lang="de-DE" sz="3200" dirty="0" err="1">
                <a:solidFill>
                  <a:srgbClr val="F0EFEB"/>
                </a:solidFill>
              </a:rPr>
              <a:t>substrate</a:t>
            </a:r>
            <a:r>
              <a:rPr lang="de-DE" sz="3200" dirty="0">
                <a:solidFill>
                  <a:srgbClr val="F0EFEB"/>
                </a:solidFill>
              </a:rPr>
              <a:t>.</a:t>
            </a:r>
          </a:p>
        </p:txBody>
      </p:sp>
      <p:sp>
        <p:nvSpPr>
          <p:cNvPr id="53" name="Textfeld 52"/>
          <p:cNvSpPr txBox="1"/>
          <p:nvPr/>
        </p:nvSpPr>
        <p:spPr>
          <a:xfrm>
            <a:off x="0" y="41980775"/>
            <a:ext cx="30346650" cy="523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5" b="1" dirty="0">
                <a:solidFill>
                  <a:schemeClr val="bg2">
                    <a:lumMod val="75000"/>
                  </a:schemeClr>
                </a:solidFill>
              </a:rPr>
              <a:t>HIU</a:t>
            </a:r>
            <a:r>
              <a:rPr lang="de-DE" sz="2805" dirty="0">
                <a:solidFill>
                  <a:schemeClr val="bg2">
                    <a:lumMod val="75000"/>
                  </a:schemeClr>
                </a:solidFill>
              </a:rPr>
              <a:t> – J</a:t>
            </a:r>
            <a:r>
              <a:rPr lang="de-DE" sz="2805" dirty="0" smtClean="0">
                <a:solidFill>
                  <a:schemeClr val="bg2">
                    <a:lumMod val="75000"/>
                  </a:schemeClr>
                </a:solidFill>
              </a:rPr>
              <a:t>oint </a:t>
            </a:r>
            <a:r>
              <a:rPr lang="de-DE" sz="2805" dirty="0" err="1">
                <a:solidFill>
                  <a:schemeClr val="bg2">
                    <a:lumMod val="75000"/>
                  </a:schemeClr>
                </a:solidFill>
              </a:rPr>
              <a:t>research</a:t>
            </a:r>
            <a:r>
              <a:rPr lang="de-DE" sz="2805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de-DE" sz="2805" dirty="0" err="1">
                <a:solidFill>
                  <a:schemeClr val="bg2">
                    <a:lumMod val="75000"/>
                  </a:schemeClr>
                </a:solidFill>
              </a:rPr>
              <a:t>institute</a:t>
            </a:r>
            <a:r>
              <a:rPr lang="de-DE" sz="2805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de-DE" sz="2805" dirty="0" err="1">
                <a:solidFill>
                  <a:schemeClr val="bg2">
                    <a:lumMod val="75000"/>
                  </a:schemeClr>
                </a:solidFill>
              </a:rPr>
              <a:t>of</a:t>
            </a:r>
            <a:r>
              <a:rPr lang="de-DE" sz="2805" dirty="0">
                <a:solidFill>
                  <a:schemeClr val="bg2">
                    <a:lumMod val="75000"/>
                  </a:schemeClr>
                </a:solidFill>
              </a:rPr>
              <a:t> KIT </a:t>
            </a:r>
            <a:r>
              <a:rPr lang="de-DE" sz="2805" dirty="0" err="1">
                <a:solidFill>
                  <a:schemeClr val="bg2">
                    <a:lumMod val="75000"/>
                  </a:schemeClr>
                </a:solidFill>
              </a:rPr>
              <a:t>and</a:t>
            </a:r>
            <a:r>
              <a:rPr lang="de-DE" sz="2805" dirty="0">
                <a:solidFill>
                  <a:schemeClr val="bg2">
                    <a:lumMod val="75000"/>
                  </a:schemeClr>
                </a:solidFill>
              </a:rPr>
              <a:t> Ulm University </a:t>
            </a:r>
            <a:r>
              <a:rPr lang="de-DE" sz="2805" dirty="0" err="1">
                <a:solidFill>
                  <a:schemeClr val="bg2">
                    <a:lumMod val="75000"/>
                  </a:schemeClr>
                </a:solidFill>
              </a:rPr>
              <a:t>with</a:t>
            </a:r>
            <a:r>
              <a:rPr lang="de-DE" sz="2805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de-DE" sz="2805" dirty="0" err="1">
                <a:solidFill>
                  <a:schemeClr val="bg2">
                    <a:lumMod val="75000"/>
                  </a:schemeClr>
                </a:solidFill>
              </a:rPr>
              <a:t>associated</a:t>
            </a:r>
            <a:r>
              <a:rPr lang="de-DE" sz="2805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de-DE" sz="2805" dirty="0" err="1">
                <a:solidFill>
                  <a:schemeClr val="bg2">
                    <a:lumMod val="75000"/>
                  </a:schemeClr>
                </a:solidFill>
              </a:rPr>
              <a:t>partners</a:t>
            </a:r>
            <a:r>
              <a:rPr lang="de-DE" sz="2805" dirty="0">
                <a:solidFill>
                  <a:schemeClr val="bg2">
                    <a:lumMod val="75000"/>
                  </a:schemeClr>
                </a:solidFill>
              </a:rPr>
              <a:t> DLR </a:t>
            </a:r>
            <a:r>
              <a:rPr lang="de-DE" sz="2805" dirty="0" err="1">
                <a:solidFill>
                  <a:schemeClr val="bg2">
                    <a:lumMod val="75000"/>
                  </a:schemeClr>
                </a:solidFill>
              </a:rPr>
              <a:t>and</a:t>
            </a:r>
            <a:r>
              <a:rPr lang="de-DE" sz="2805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de-DE" sz="2805" dirty="0" smtClean="0">
                <a:solidFill>
                  <a:schemeClr val="bg2">
                    <a:lumMod val="75000"/>
                  </a:schemeClr>
                </a:solidFill>
              </a:rPr>
              <a:t>ZSW   │     KIT </a:t>
            </a:r>
            <a:r>
              <a:rPr lang="de-DE" sz="2805" dirty="0">
                <a:solidFill>
                  <a:schemeClr val="bg2">
                    <a:lumMod val="75000"/>
                  </a:schemeClr>
                </a:solidFill>
              </a:rPr>
              <a:t>– The Research University in </a:t>
            </a:r>
            <a:r>
              <a:rPr lang="de-DE" sz="2805" dirty="0" err="1">
                <a:solidFill>
                  <a:schemeClr val="bg2">
                    <a:lumMod val="75000"/>
                  </a:schemeClr>
                </a:solidFill>
              </a:rPr>
              <a:t>the</a:t>
            </a:r>
            <a:r>
              <a:rPr lang="de-DE" sz="2805" dirty="0">
                <a:solidFill>
                  <a:schemeClr val="bg2">
                    <a:lumMod val="75000"/>
                  </a:schemeClr>
                </a:solidFill>
              </a:rPr>
              <a:t> Helmholtz </a:t>
            </a:r>
            <a:r>
              <a:rPr lang="de-DE" sz="2805" dirty="0" err="1">
                <a:solidFill>
                  <a:schemeClr val="bg2">
                    <a:lumMod val="75000"/>
                  </a:schemeClr>
                </a:solidFill>
              </a:rPr>
              <a:t>Association</a:t>
            </a:r>
            <a:endParaRPr lang="de-DE" sz="2805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58" name="Bild 5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590" y="40438011"/>
            <a:ext cx="2322940" cy="1161471"/>
          </a:xfrm>
          <a:prstGeom prst="rect">
            <a:avLst/>
          </a:prstGeom>
        </p:spPr>
      </p:pic>
      <p:pic>
        <p:nvPicPr>
          <p:cNvPr id="59" name="Bild 5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486" y="40470444"/>
            <a:ext cx="3625541" cy="1030417"/>
          </a:xfrm>
          <a:prstGeom prst="rect">
            <a:avLst/>
          </a:prstGeom>
        </p:spPr>
      </p:pic>
      <p:pic>
        <p:nvPicPr>
          <p:cNvPr id="60" name="Bild 5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6273" y="40405658"/>
            <a:ext cx="2145837" cy="1283984"/>
          </a:xfrm>
          <a:prstGeom prst="rect">
            <a:avLst/>
          </a:prstGeom>
        </p:spPr>
      </p:pic>
      <p:pic>
        <p:nvPicPr>
          <p:cNvPr id="62" name="Bild 6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91" b="13126"/>
          <a:stretch/>
        </p:blipFill>
        <p:spPr>
          <a:xfrm>
            <a:off x="24484181" y="40303891"/>
            <a:ext cx="3728725" cy="1333691"/>
          </a:xfrm>
          <a:prstGeom prst="rect">
            <a:avLst/>
          </a:prstGeom>
        </p:spPr>
      </p:pic>
      <p:sp>
        <p:nvSpPr>
          <p:cNvPr id="42" name="Textfeld 41"/>
          <p:cNvSpPr txBox="1"/>
          <p:nvPr/>
        </p:nvSpPr>
        <p:spPr>
          <a:xfrm>
            <a:off x="1683569" y="1221721"/>
            <a:ext cx="1832565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00" b="1" dirty="0">
                <a:solidFill>
                  <a:srgbClr val="1A578E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“IN SITU” AND “EX </a:t>
            </a:r>
            <a:r>
              <a:rPr lang="de-DE" sz="7000" b="1" dirty="0" smtClean="0">
                <a:solidFill>
                  <a:srgbClr val="1A578E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SITU” STUDIES </a:t>
            </a:r>
            <a:r>
              <a:rPr lang="de-DE" sz="7000" b="1" dirty="0">
                <a:solidFill>
                  <a:srgbClr val="1A578E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OF LITHIUM NUCLEATION AND </a:t>
            </a:r>
            <a:r>
              <a:rPr lang="de-DE" sz="7000" b="1" dirty="0" smtClean="0">
                <a:solidFill>
                  <a:srgbClr val="1A578E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DENDRITIC GROWTH</a:t>
            </a:r>
            <a:r>
              <a:rPr lang="de-DE" sz="7000" b="1" dirty="0">
                <a:solidFill>
                  <a:srgbClr val="1A578E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 </a:t>
            </a:r>
            <a:r>
              <a:rPr lang="de-DE" sz="7000" b="1" dirty="0" smtClean="0">
                <a:solidFill>
                  <a:srgbClr val="1A578E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DURING </a:t>
            </a:r>
            <a:r>
              <a:rPr lang="de-DE" sz="7000" b="1" dirty="0">
                <a:solidFill>
                  <a:srgbClr val="1A578E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ELECTROPLATING </a:t>
            </a:r>
            <a:endParaRPr lang="de-DE" sz="7000" dirty="0" smtClean="0">
              <a:solidFill>
                <a:srgbClr val="1A578E"/>
              </a:solidFill>
              <a:latin typeface="Open Sans Condensed" panose="020B0806030504020204" pitchFamily="34" charset="0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</p:txBody>
      </p:sp>
      <p:pic>
        <p:nvPicPr>
          <p:cNvPr id="64" name="Bild 6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0125" y="1447285"/>
            <a:ext cx="5662905" cy="2019258"/>
          </a:xfrm>
          <a:prstGeom prst="rect">
            <a:avLst/>
          </a:prstGeom>
        </p:spPr>
      </p:pic>
      <p:sp>
        <p:nvSpPr>
          <p:cNvPr id="54" name="Abgerundetes Rechteck 53"/>
          <p:cNvSpPr/>
          <p:nvPr/>
        </p:nvSpPr>
        <p:spPr>
          <a:xfrm>
            <a:off x="16786116" y="7957066"/>
            <a:ext cx="12136914" cy="7624143"/>
          </a:xfrm>
          <a:prstGeom prst="roundRect">
            <a:avLst>
              <a:gd name="adj" fmla="val 3777"/>
            </a:avLst>
          </a:prstGeom>
          <a:solidFill>
            <a:srgbClr val="F0EF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930"/>
          </a:p>
        </p:txBody>
      </p:sp>
      <p:sp>
        <p:nvSpPr>
          <p:cNvPr id="55" name="Textfeld 54"/>
          <p:cNvSpPr txBox="1"/>
          <p:nvPr/>
        </p:nvSpPr>
        <p:spPr>
          <a:xfrm>
            <a:off x="17431430" y="8428275"/>
            <a:ext cx="6339889" cy="7428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1A578E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GROWTH OF LITHIUM</a:t>
            </a:r>
            <a:br>
              <a:rPr lang="de-DE" sz="3200" b="1" dirty="0">
                <a:solidFill>
                  <a:srgbClr val="1A578E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</a:br>
            <a:r>
              <a:rPr lang="de-DE" sz="3200" b="1" dirty="0">
                <a:solidFill>
                  <a:srgbClr val="1A578E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WHISKERS IN VACUUM</a:t>
            </a:r>
            <a:r>
              <a:rPr lang="de-DE" sz="3205" b="1" dirty="0">
                <a:solidFill>
                  <a:srgbClr val="1A578E"/>
                </a:solidFill>
              </a:rPr>
              <a:t/>
            </a:r>
            <a:br>
              <a:rPr lang="de-DE" sz="3205" b="1" dirty="0">
                <a:solidFill>
                  <a:srgbClr val="1A578E"/>
                </a:solidFill>
              </a:rPr>
            </a:br>
            <a:endParaRPr lang="de-DE" sz="2800" b="1" dirty="0">
              <a:solidFill>
                <a:srgbClr val="1A578E"/>
              </a:solidFill>
            </a:endParaRPr>
          </a:p>
          <a:p>
            <a:r>
              <a:rPr lang="de-DE" sz="3200" dirty="0"/>
              <a:t>Li </a:t>
            </a:r>
            <a:r>
              <a:rPr lang="de-DE" sz="3200" dirty="0" err="1"/>
              <a:t>whiskers</a:t>
            </a:r>
            <a:r>
              <a:rPr lang="de-DE" sz="3200" dirty="0"/>
              <a:t> </a:t>
            </a:r>
            <a:r>
              <a:rPr lang="de-DE" sz="3200" dirty="0" err="1"/>
              <a:t>are</a:t>
            </a:r>
            <a:r>
              <a:rPr lang="de-DE" sz="3200" dirty="0"/>
              <a:t> </a:t>
            </a:r>
            <a:r>
              <a:rPr lang="de-DE" sz="3200" dirty="0" err="1"/>
              <a:t>observed</a:t>
            </a:r>
            <a:r>
              <a:rPr lang="de-DE" sz="3200" dirty="0"/>
              <a:t> </a:t>
            </a:r>
            <a:r>
              <a:rPr lang="de-DE" sz="3200" dirty="0" err="1"/>
              <a:t>to</a:t>
            </a:r>
            <a:r>
              <a:rPr lang="de-DE" sz="3200" dirty="0"/>
              <a:t> </a:t>
            </a:r>
            <a:r>
              <a:rPr lang="de-DE" sz="3200" dirty="0" err="1"/>
              <a:t>grow</a:t>
            </a:r>
            <a:r>
              <a:rPr lang="de-DE" sz="3200" dirty="0"/>
              <a:t> on a </a:t>
            </a:r>
            <a:r>
              <a:rPr lang="de-DE" sz="3200" dirty="0" err="1"/>
              <a:t>silicon</a:t>
            </a:r>
            <a:r>
              <a:rPr lang="de-DE" sz="3200" dirty="0"/>
              <a:t> </a:t>
            </a:r>
            <a:r>
              <a:rPr lang="de-DE" sz="3200" dirty="0" err="1"/>
              <a:t>wire</a:t>
            </a:r>
            <a:r>
              <a:rPr lang="de-DE" sz="3200" dirty="0"/>
              <a:t> </a:t>
            </a:r>
            <a:r>
              <a:rPr lang="de-DE" sz="3200" dirty="0" err="1"/>
              <a:t>during</a:t>
            </a:r>
            <a:r>
              <a:rPr lang="de-DE" sz="3200" dirty="0"/>
              <a:t> </a:t>
            </a:r>
            <a:r>
              <a:rPr lang="de-DE" sz="3200" dirty="0" err="1"/>
              <a:t>lithiation</a:t>
            </a:r>
            <a:r>
              <a:rPr lang="de-DE" sz="3200" dirty="0"/>
              <a:t> </a:t>
            </a:r>
          </a:p>
          <a:p>
            <a:pPr marL="457969" indent="-457969">
              <a:buFont typeface="Arial" charset="0"/>
              <a:buChar char="•"/>
            </a:pPr>
            <a:r>
              <a:rPr lang="de-DE" sz="3200" dirty="0" err="1"/>
              <a:t>Clearly</a:t>
            </a:r>
            <a:r>
              <a:rPr lang="de-DE" sz="3200" dirty="0"/>
              <a:t>, </a:t>
            </a:r>
            <a:r>
              <a:rPr lang="de-DE" sz="3200" dirty="0" err="1"/>
              <a:t>the</a:t>
            </a:r>
            <a:r>
              <a:rPr lang="de-DE" sz="3200" dirty="0"/>
              <a:t> </a:t>
            </a:r>
            <a:r>
              <a:rPr lang="de-DE" sz="3200" dirty="0" err="1"/>
              <a:t>growth</a:t>
            </a:r>
            <a:r>
              <a:rPr lang="de-DE" sz="3200" dirty="0"/>
              <a:t> </a:t>
            </a:r>
            <a:r>
              <a:rPr lang="de-DE" sz="3200" dirty="0" err="1"/>
              <a:t>occurs</a:t>
            </a:r>
            <a:r>
              <a:rPr lang="de-DE" sz="3200" dirty="0"/>
              <a:t> at </a:t>
            </a:r>
            <a:r>
              <a:rPr lang="de-DE" sz="3200" dirty="0" err="1"/>
              <a:t>the</a:t>
            </a:r>
            <a:r>
              <a:rPr lang="de-DE" sz="3200" dirty="0"/>
              <a:t> </a:t>
            </a:r>
            <a:r>
              <a:rPr lang="de-DE" sz="3200" dirty="0" err="1"/>
              <a:t>base</a:t>
            </a:r>
            <a:r>
              <a:rPr lang="de-DE" sz="3200" dirty="0"/>
              <a:t> </a:t>
            </a:r>
            <a:r>
              <a:rPr lang="de-DE" sz="3200" dirty="0" err="1"/>
              <a:t>of</a:t>
            </a:r>
            <a:r>
              <a:rPr lang="de-DE" sz="3200" dirty="0"/>
              <a:t> </a:t>
            </a:r>
            <a:r>
              <a:rPr lang="de-DE" sz="3200" dirty="0" err="1"/>
              <a:t>the</a:t>
            </a:r>
            <a:r>
              <a:rPr lang="de-DE" sz="3200" dirty="0"/>
              <a:t> </a:t>
            </a:r>
            <a:r>
              <a:rPr lang="de-DE" sz="3200" dirty="0" err="1"/>
              <a:t>whisker</a:t>
            </a:r>
            <a:r>
              <a:rPr lang="de-DE" sz="3200" dirty="0"/>
              <a:t>.</a:t>
            </a:r>
          </a:p>
          <a:p>
            <a:pPr marL="457969" indent="-457969">
              <a:buFont typeface="Arial" charset="0"/>
              <a:buChar char="•"/>
            </a:pPr>
            <a:r>
              <a:rPr lang="de-DE" sz="3200" dirty="0"/>
              <a:t>This </a:t>
            </a:r>
            <a:r>
              <a:rPr lang="de-DE" sz="3200" dirty="0" err="1"/>
              <a:t>supports</a:t>
            </a:r>
            <a:r>
              <a:rPr lang="de-DE" sz="3200" dirty="0"/>
              <a:t> </a:t>
            </a:r>
            <a:r>
              <a:rPr lang="de-DE" sz="3200" dirty="0" err="1"/>
              <a:t>the</a:t>
            </a:r>
            <a:r>
              <a:rPr lang="de-DE" sz="3200" dirty="0"/>
              <a:t> </a:t>
            </a:r>
            <a:r>
              <a:rPr lang="de-DE" sz="3200" dirty="0" err="1"/>
              <a:t>view</a:t>
            </a:r>
            <a:r>
              <a:rPr lang="de-DE" sz="3200" dirty="0"/>
              <a:t> </a:t>
            </a:r>
            <a:r>
              <a:rPr lang="de-DE" sz="3200" dirty="0" err="1"/>
              <a:t>that</a:t>
            </a:r>
            <a:r>
              <a:rPr lang="de-DE" sz="3200" dirty="0"/>
              <a:t> </a:t>
            </a:r>
            <a:r>
              <a:rPr lang="de-DE" sz="3200" dirty="0" err="1"/>
              <a:t>growth</a:t>
            </a:r>
            <a:r>
              <a:rPr lang="de-DE" sz="3200" dirty="0"/>
              <a:t> </a:t>
            </a:r>
            <a:r>
              <a:rPr lang="de-DE" sz="3200" dirty="0" err="1"/>
              <a:t>might</a:t>
            </a:r>
            <a:r>
              <a:rPr lang="de-DE" sz="3200" dirty="0"/>
              <a:t> </a:t>
            </a:r>
            <a:r>
              <a:rPr lang="de-DE" sz="3200" dirty="0" err="1"/>
              <a:t>as</a:t>
            </a:r>
            <a:r>
              <a:rPr lang="de-DE" sz="3200" dirty="0"/>
              <a:t> </a:t>
            </a:r>
            <a:r>
              <a:rPr lang="de-DE" sz="3200" dirty="0" err="1"/>
              <a:t>well</a:t>
            </a:r>
            <a:r>
              <a:rPr lang="de-DE" sz="3200" dirty="0"/>
              <a:t> </a:t>
            </a:r>
            <a:r>
              <a:rPr lang="de-DE" sz="3200" dirty="0" err="1"/>
              <a:t>appear</a:t>
            </a:r>
            <a:r>
              <a:rPr lang="de-DE" sz="3200" dirty="0"/>
              <a:t> at </a:t>
            </a:r>
            <a:r>
              <a:rPr lang="de-DE" sz="3200" dirty="0" err="1"/>
              <a:t>the</a:t>
            </a:r>
            <a:r>
              <a:rPr lang="de-DE" sz="3200" dirty="0"/>
              <a:t> </a:t>
            </a:r>
            <a:r>
              <a:rPr lang="de-DE" sz="3200" dirty="0" err="1"/>
              <a:t>base</a:t>
            </a:r>
            <a:r>
              <a:rPr lang="de-DE" sz="3200" dirty="0"/>
              <a:t> </a:t>
            </a:r>
            <a:r>
              <a:rPr lang="de-DE" sz="3200" dirty="0" err="1"/>
              <a:t>during</a:t>
            </a:r>
            <a:r>
              <a:rPr lang="de-DE" sz="3200" dirty="0"/>
              <a:t> </a:t>
            </a:r>
            <a:r>
              <a:rPr lang="de-DE" sz="3200" dirty="0" err="1"/>
              <a:t>electroplating</a:t>
            </a:r>
            <a:r>
              <a:rPr lang="de-DE" sz="3200" dirty="0"/>
              <a:t> </a:t>
            </a:r>
            <a:endParaRPr lang="de-DE" sz="3200" dirty="0" smtClean="0"/>
          </a:p>
          <a:p>
            <a:pPr marL="457969" indent="-457969">
              <a:buFont typeface="Arial" charset="0"/>
              <a:buChar char="•"/>
            </a:pPr>
            <a:r>
              <a:rPr lang="de-DE" sz="3200" dirty="0"/>
              <a:t>This </a:t>
            </a:r>
            <a:r>
              <a:rPr lang="de-DE" sz="3200" dirty="0" err="1"/>
              <a:t>supports</a:t>
            </a:r>
            <a:r>
              <a:rPr lang="de-DE" sz="3200" dirty="0"/>
              <a:t> </a:t>
            </a:r>
            <a:r>
              <a:rPr lang="de-DE" sz="3200" dirty="0" err="1"/>
              <a:t>the</a:t>
            </a:r>
            <a:r>
              <a:rPr lang="de-DE" sz="3200" dirty="0"/>
              <a:t> </a:t>
            </a:r>
            <a:r>
              <a:rPr lang="de-DE" sz="3200" dirty="0" err="1"/>
              <a:t>view</a:t>
            </a:r>
            <a:r>
              <a:rPr lang="de-DE" sz="3200" dirty="0"/>
              <a:t> </a:t>
            </a:r>
            <a:r>
              <a:rPr lang="de-DE" sz="3200" dirty="0" err="1"/>
              <a:t>that</a:t>
            </a:r>
            <a:r>
              <a:rPr lang="de-DE" sz="3200" dirty="0"/>
              <a:t> </a:t>
            </a:r>
            <a:r>
              <a:rPr lang="de-DE" sz="3200" dirty="0" err="1"/>
              <a:t>growth</a:t>
            </a:r>
            <a:r>
              <a:rPr lang="de-DE" sz="3200" dirty="0"/>
              <a:t> </a:t>
            </a:r>
            <a:r>
              <a:rPr lang="de-DE" sz="3200" dirty="0" err="1"/>
              <a:t>might</a:t>
            </a:r>
            <a:r>
              <a:rPr lang="de-DE" sz="3200" dirty="0"/>
              <a:t> </a:t>
            </a:r>
            <a:r>
              <a:rPr lang="de-DE" sz="3200" dirty="0" err="1"/>
              <a:t>as</a:t>
            </a:r>
            <a:r>
              <a:rPr lang="de-DE" sz="3200" dirty="0"/>
              <a:t> </a:t>
            </a:r>
            <a:r>
              <a:rPr lang="de-DE" sz="3200" dirty="0" err="1"/>
              <a:t>well</a:t>
            </a:r>
            <a:r>
              <a:rPr lang="de-DE" sz="3200" dirty="0"/>
              <a:t> </a:t>
            </a:r>
            <a:r>
              <a:rPr lang="de-DE" sz="3200" dirty="0" err="1"/>
              <a:t>appear</a:t>
            </a:r>
            <a:r>
              <a:rPr lang="de-DE" sz="3200" dirty="0"/>
              <a:t> at </a:t>
            </a:r>
            <a:r>
              <a:rPr lang="de-DE" sz="3200" dirty="0" err="1"/>
              <a:t>the</a:t>
            </a:r>
            <a:r>
              <a:rPr lang="de-DE" sz="3200" dirty="0"/>
              <a:t> </a:t>
            </a:r>
            <a:r>
              <a:rPr lang="de-DE" sz="3200" dirty="0" err="1"/>
              <a:t>base</a:t>
            </a:r>
            <a:r>
              <a:rPr lang="de-DE" sz="3200" dirty="0"/>
              <a:t> </a:t>
            </a:r>
            <a:r>
              <a:rPr lang="de-DE" sz="3200" dirty="0" err="1"/>
              <a:t>during</a:t>
            </a:r>
            <a:r>
              <a:rPr lang="de-DE" sz="3200" dirty="0"/>
              <a:t> </a:t>
            </a:r>
            <a:r>
              <a:rPr lang="de-DE" sz="3200" dirty="0" err="1"/>
              <a:t>electroplating</a:t>
            </a:r>
            <a:r>
              <a:rPr lang="de-DE" sz="3200" dirty="0"/>
              <a:t> </a:t>
            </a:r>
          </a:p>
          <a:p>
            <a:endParaRPr lang="de-DE" sz="3205" dirty="0"/>
          </a:p>
          <a:p>
            <a:endParaRPr lang="de-DE" sz="3205" b="1" dirty="0">
              <a:solidFill>
                <a:srgbClr val="1A578E"/>
              </a:solidFill>
            </a:endParaRPr>
          </a:p>
        </p:txBody>
      </p:sp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980523" y="8445654"/>
            <a:ext cx="4532991" cy="3013662"/>
          </a:xfrm>
          <a:prstGeom prst="roundRect">
            <a:avLst>
              <a:gd name="adj" fmla="val 9829"/>
            </a:avLst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7" name="Textfeld 56"/>
          <p:cNvSpPr txBox="1"/>
          <p:nvPr/>
        </p:nvSpPr>
        <p:spPr>
          <a:xfrm>
            <a:off x="24210141" y="11536586"/>
            <a:ext cx="4121667" cy="2451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SEM </a:t>
            </a:r>
            <a:r>
              <a:rPr lang="de-DE" sz="2800" b="1" dirty="0" err="1"/>
              <a:t>images</a:t>
            </a:r>
            <a:r>
              <a:rPr lang="de-DE" sz="2800" b="1" dirty="0"/>
              <a:t> </a:t>
            </a:r>
            <a:r>
              <a:rPr lang="de-DE" sz="2800" b="1" dirty="0" err="1"/>
              <a:t>of</a:t>
            </a:r>
            <a:r>
              <a:rPr lang="de-DE" sz="2800" b="1" dirty="0"/>
              <a:t> Li </a:t>
            </a:r>
            <a:r>
              <a:rPr lang="de-DE" sz="2800" b="1" dirty="0" err="1"/>
              <a:t>whiskers</a:t>
            </a:r>
            <a:r>
              <a:rPr lang="de-DE" sz="2800" b="1" dirty="0"/>
              <a:t> </a:t>
            </a:r>
            <a:r>
              <a:rPr lang="de-DE" sz="2800" b="1" dirty="0" err="1"/>
              <a:t>growing</a:t>
            </a:r>
            <a:r>
              <a:rPr lang="de-DE" sz="2800" b="1" dirty="0"/>
              <a:t> on a </a:t>
            </a:r>
            <a:r>
              <a:rPr lang="de-DE" sz="2800" b="1" dirty="0" err="1"/>
              <a:t>lithiated</a:t>
            </a:r>
            <a:r>
              <a:rPr lang="de-DE" sz="2800" b="1" dirty="0"/>
              <a:t> Si </a:t>
            </a:r>
            <a:r>
              <a:rPr lang="de-DE" sz="2800" b="1" dirty="0" err="1"/>
              <a:t>wire</a:t>
            </a:r>
            <a:r>
              <a:rPr lang="de-DE" sz="2800" b="1" dirty="0"/>
              <a:t> </a:t>
            </a:r>
            <a:r>
              <a:rPr lang="de-DE" sz="2800" dirty="0"/>
              <a:t>at </a:t>
            </a:r>
            <a:r>
              <a:rPr lang="de-DE" sz="2800" dirty="0" err="1"/>
              <a:t>room</a:t>
            </a:r>
            <a:r>
              <a:rPr lang="de-DE" sz="2800" dirty="0"/>
              <a:t> </a:t>
            </a:r>
            <a:r>
              <a:rPr lang="de-DE" sz="2800" dirty="0" err="1"/>
              <a:t>temperature</a:t>
            </a:r>
            <a:r>
              <a:rPr lang="de-DE" sz="2800" dirty="0"/>
              <a:t> </a:t>
            </a:r>
          </a:p>
          <a:p>
            <a:endParaRPr lang="de-DE" sz="6930" dirty="0"/>
          </a:p>
        </p:txBody>
      </p:sp>
    </p:spTree>
    <p:extLst>
      <p:ext uri="{BB962C8B-B14F-4D97-AF65-F5344CB8AC3E}">
        <p14:creationId xmlns:p14="http://schemas.microsoft.com/office/powerpoint/2010/main" val="427044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178</Words>
  <Application>Microsoft Office PowerPoint</Application>
  <PresentationFormat>Benutzerdefiniert</PresentationFormat>
  <Paragraphs>47</Paragraphs>
  <Slides>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Open Sans Condensed</vt:lpstr>
      <vt:lpstr>OpenSans</vt:lpstr>
      <vt:lpstr>Office-Design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Anna-Lena Sattich</dc:creator>
  <cp:lastModifiedBy>Patrick</cp:lastModifiedBy>
  <cp:revision>36</cp:revision>
  <cp:lastPrinted>2021-07-07T08:20:07Z</cp:lastPrinted>
  <dcterms:created xsi:type="dcterms:W3CDTF">2021-07-06T14:19:14Z</dcterms:created>
  <dcterms:modified xsi:type="dcterms:W3CDTF">2021-07-13T08:20:04Z</dcterms:modified>
</cp:coreProperties>
</file>